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0.xml" ContentType="application/vnd.openxmlformats-officedocument.presentationml.tags+xml"/>
  <Override PartName="/ppt/tags/tag41.xml" ContentType="application/vnd.openxmlformats-officedocument.presentationml.tags+xml"/>
  <Override PartName="/ppt/notesSlides/notesSlide2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5" r:id="rId1"/>
  </p:sldMasterIdLst>
  <p:notesMasterIdLst>
    <p:notesMasterId r:id="rId30"/>
  </p:notesMasterIdLst>
  <p:sldIdLst>
    <p:sldId id="2745" r:id="rId2"/>
    <p:sldId id="2746" r:id="rId3"/>
    <p:sldId id="2747" r:id="rId4"/>
    <p:sldId id="2790" r:id="rId5"/>
    <p:sldId id="2792" r:id="rId6"/>
    <p:sldId id="2777" r:id="rId7"/>
    <p:sldId id="2781" r:id="rId8"/>
    <p:sldId id="2782" r:id="rId9"/>
    <p:sldId id="2770" r:id="rId10"/>
    <p:sldId id="2803" r:id="rId11"/>
    <p:sldId id="2783" r:id="rId12"/>
    <p:sldId id="2784" r:id="rId13"/>
    <p:sldId id="2778" r:id="rId14"/>
    <p:sldId id="2785" r:id="rId15"/>
    <p:sldId id="2789" r:id="rId16"/>
    <p:sldId id="2786" r:id="rId17"/>
    <p:sldId id="2787" r:id="rId18"/>
    <p:sldId id="2788" r:id="rId19"/>
    <p:sldId id="2759" r:id="rId20"/>
    <p:sldId id="2797" r:id="rId21"/>
    <p:sldId id="2779" r:id="rId22"/>
    <p:sldId id="2799" r:id="rId23"/>
    <p:sldId id="2760" r:id="rId24"/>
    <p:sldId id="2800" r:id="rId25"/>
    <p:sldId id="2801" r:id="rId26"/>
    <p:sldId id="2794" r:id="rId27"/>
    <p:sldId id="2795" r:id="rId28"/>
    <p:sldId id="2780" r:id="rId29"/>
  </p:sldIdLst>
  <p:sldSz cx="12858750" cy="7232650"/>
  <p:notesSz cx="6858000" cy="9144000"/>
  <p:custDataLst>
    <p:tags r:id="rId31"/>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4050" userDrawn="1">
          <p15:clr>
            <a:srgbClr val="A4A3A4"/>
          </p15:clr>
        </p15:guide>
        <p15:guide id="3" pos="512" userDrawn="1">
          <p15:clr>
            <a:srgbClr val="A4A3A4"/>
          </p15:clr>
        </p15:guide>
        <p15:guide id="5" orient="horz" pos="4183" userDrawn="1">
          <p15:clr>
            <a:srgbClr val="A4A3A4"/>
          </p15:clr>
        </p15:guide>
        <p15:guide id="6" pos="7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66"/>
    <a:srgbClr val="E7E8EB"/>
    <a:srgbClr val="CBCDD3"/>
    <a:srgbClr val="0D0E79"/>
    <a:srgbClr val="FABCA8"/>
    <a:srgbClr val="FD5D6B"/>
    <a:srgbClr val="BFBFBF"/>
    <a:srgbClr val="212E3C"/>
    <a:srgbClr val="FBBF09"/>
    <a:srgbClr val="EF4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32" autoAdjust="0"/>
    <p:restoredTop sz="77913" autoAdjust="0"/>
  </p:normalViewPr>
  <p:slideViewPr>
    <p:cSldViewPr>
      <p:cViewPr varScale="1">
        <p:scale>
          <a:sx n="93" d="100"/>
          <a:sy n="93" d="100"/>
        </p:scale>
        <p:origin x="1672" y="208"/>
      </p:cViewPr>
      <p:guideLst>
        <p:guide orient="horz" pos="373"/>
        <p:guide pos="4050"/>
        <p:guide pos="512"/>
        <p:guide orient="horz" pos="4183"/>
        <p:guide pos="7588"/>
      </p:guideLst>
    </p:cSldViewPr>
  </p:slideViewPr>
  <p:outlineViewPr>
    <p:cViewPr>
      <p:scale>
        <a:sx n="100" d="100"/>
        <a:sy n="100" d="100"/>
      </p:scale>
      <p:origin x="0" y="-14412"/>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tags" Target="tags/tag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_rels/data2.xml.rels><?xml version="1.0" encoding="UTF-8" standalone="yes"?>
<Relationships xmlns="http://schemas.openxmlformats.org/package/2006/relationships"><Relationship Id="rId1" Type="http://schemas.openxmlformats.org/officeDocument/2006/relationships/image" Target="../media/image360.png"/><Relationship Id="rId2" Type="http://schemas.openxmlformats.org/officeDocument/2006/relationships/image" Target="../media/image370.png"/></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10429C-F67E-5641-B4CB-593083D3D489}" type="doc">
      <dgm:prSet loTypeId="urn:microsoft.com/office/officeart/2005/8/layout/vProcess5" loCatId="" qsTypeId="urn:microsoft.com/office/officeart/2005/8/quickstyle/simple1" qsCatId="simple" csTypeId="urn:microsoft.com/office/officeart/2005/8/colors/accent3_3" csCatId="accent3" phldr="1"/>
      <dgm:spPr/>
      <dgm:t>
        <a:bodyPr/>
        <a:lstStyle/>
        <a:p>
          <a:endParaRPr lang="zh-CN" altLang="en-US"/>
        </a:p>
      </dgm:t>
    </dgm:pt>
    <mc:AlternateContent xmlns:mc="http://schemas.openxmlformats.org/markup-compatibility/2006" xmlns:a14="http://schemas.microsoft.com/office/drawing/2010/main">
      <mc:Choice Requires="a14">
        <dgm:pt modelId="{C964D7EC-9B23-4F49-BB19-86443B6F90B8}">
          <dgm:prSet/>
          <dgm:spPr/>
          <dgm:t>
            <a:bodyPr/>
            <a:lstStyle/>
            <a:p>
              <a:pPr rtl="0"/>
              <a:r>
                <a:rPr kumimoji="1" lang="zh-CN" altLang="zh-CN" dirty="0" smtClean="0"/>
                <a:t>计算站点</a:t>
              </a:r>
              <a14:m>
                <m:oMath xmlns:m="http://schemas.openxmlformats.org/officeDocument/2006/math">
                  <m:r>
                    <a:rPr kumimoji="1" lang="en-US" altLang="zh-CN" dirty="0">
                      <a:latin typeface="Cambria Math" charset="0"/>
                    </a:rPr>
                    <m:t>𝑖</m:t>
                  </m:r>
                </m:oMath>
              </a14:m>
              <a:r>
                <a:rPr kumimoji="1" lang="zh-CN" altLang="zh-CN" dirty="0" smtClean="0"/>
                <a:t>到站点</a:t>
              </a:r>
              <a14:m>
                <m:oMath xmlns:m="http://schemas.openxmlformats.org/officeDocument/2006/math">
                  <m:r>
                    <a:rPr kumimoji="1" lang="en-US" altLang="zh-CN" dirty="0">
                      <a:latin typeface="Cambria Math" charset="0"/>
                    </a:rPr>
                    <m:t>𝑗</m:t>
                  </m:r>
                </m:oMath>
              </a14:m>
              <a:r>
                <a:rPr kumimoji="1" lang="zh-CN" altLang="zh-CN" dirty="0" smtClean="0"/>
                <a:t>的</a:t>
              </a:r>
              <a:r>
                <a:rPr kumimoji="1" lang="zh-CN" altLang="zh-CN" dirty="0"/>
                <a:t>转移概率，并将每个值存储</a:t>
              </a:r>
              <a:r>
                <a:rPr kumimoji="1" lang="zh-CN" altLang="zh-CN" dirty="0" smtClean="0"/>
                <a:t>至</a:t>
              </a:r>
              <a14:m>
                <m:oMath xmlns:m="http://schemas.openxmlformats.org/officeDocument/2006/math">
                  <m:r>
                    <a:rPr kumimoji="1" lang="en-US" altLang="zh-CN" dirty="0" smtClean="0">
                      <a:latin typeface="Cambria Math" charset="0"/>
                    </a:rPr>
                    <m:t>𝑃</m:t>
                  </m:r>
                </m:oMath>
              </a14:m>
              <a:endParaRPr kumimoji="1" lang="zh-CN" altLang="en-US" dirty="0" smtClean="0"/>
            </a:p>
          </dgm:t>
        </dgm:pt>
      </mc:Choice>
      <mc:Fallback xmlns="">
        <dgm:pt modelId="{C964D7EC-9B23-4F49-BB19-86443B6F90B8}">
          <dgm:prSet/>
          <dgm:spPr/>
          <dgm:t>
            <a:bodyPr/>
            <a:lstStyle/>
            <a:p>
              <a:pPr rtl="0"/>
              <a:r>
                <a:rPr kumimoji="1" lang="zh-CN" altLang="zh-CN" dirty="0" smtClean="0"/>
                <a:t>计算站点</a:t>
              </a:r>
              <a:r>
                <a:rPr kumimoji="1" lang="en-US" altLang="zh-CN" i="0" dirty="0"/>
                <a:t>𝑖</a:t>
              </a:r>
              <a:r>
                <a:rPr kumimoji="1" lang="zh-CN" altLang="zh-CN" dirty="0" smtClean="0"/>
                <a:t>到站点</a:t>
              </a:r>
              <a:r>
                <a:rPr kumimoji="1" lang="en-US" altLang="zh-CN" i="0" dirty="0"/>
                <a:t>𝑗</a:t>
              </a:r>
              <a:r>
                <a:rPr kumimoji="1" lang="zh-CN" altLang="zh-CN" dirty="0" smtClean="0"/>
                <a:t>的</a:t>
              </a:r>
              <a:r>
                <a:rPr kumimoji="1" lang="zh-CN" altLang="zh-CN" dirty="0"/>
                <a:t>转移概率，并将每个值存储</a:t>
              </a:r>
              <a:r>
                <a:rPr kumimoji="1" lang="zh-CN" altLang="zh-CN" dirty="0" smtClean="0"/>
                <a:t>至</a:t>
              </a:r>
              <a:r>
                <a:rPr kumimoji="1" lang="en-US" altLang="zh-CN" i="0" dirty="0" smtClean="0"/>
                <a:t>𝑃</a:t>
              </a:r>
              <a:endParaRPr kumimoji="1" lang="zh-CN" altLang="en-US" dirty="0" smtClean="0"/>
            </a:p>
          </dgm:t>
        </dgm:pt>
      </mc:Fallback>
    </mc:AlternateContent>
    <dgm:pt modelId="{5E4DDF92-1AE1-344F-8913-B98C62B0382D}" type="parTrans" cxnId="{E26FBA31-A071-E34A-AC79-85D9381C1446}">
      <dgm:prSet/>
      <dgm:spPr/>
      <dgm:t>
        <a:bodyPr/>
        <a:lstStyle/>
        <a:p>
          <a:endParaRPr lang="zh-CN" altLang="en-US">
            <a:solidFill>
              <a:schemeClr val="bg1"/>
            </a:solidFill>
          </a:endParaRPr>
        </a:p>
      </dgm:t>
    </dgm:pt>
    <dgm:pt modelId="{68C8BD76-06C9-CF4C-BC83-CC92FAAD3C39}" type="sibTrans" cxnId="{E26FBA31-A071-E34A-AC79-85D9381C1446}">
      <dgm:prSet/>
      <dgm:spPr/>
      <dgm:t>
        <a:bodyPr/>
        <a:lstStyle/>
        <a:p>
          <a:endParaRPr lang="zh-CN" altLang="en-US">
            <a:solidFill>
              <a:schemeClr val="bg1"/>
            </a:solidFill>
          </a:endParaRPr>
        </a:p>
      </dgm:t>
    </dgm:pt>
    <mc:AlternateContent xmlns:mc="http://schemas.openxmlformats.org/markup-compatibility/2006" xmlns:a14="http://schemas.microsoft.com/office/drawing/2010/main">
      <mc:Choice Requires="a14">
        <dgm:pt modelId="{37364386-5E5A-D14F-8B6D-6AF4229B2934}">
          <dgm:prSet/>
          <dgm:spPr/>
          <dgm:t>
            <a:bodyPr/>
            <a:lstStyle/>
            <a:p>
              <a:pPr rtl="0"/>
              <a:r>
                <a:rPr lang="en-US" altLang="zh-CN" dirty="0" smtClean="0">
                  <a:latin typeface="+mn-ea"/>
                  <a:ea typeface="+mn-ea"/>
                </a:rPr>
                <a:t>             </a:t>
              </a:r>
              <a:r>
                <a:rPr lang="zh-CN" altLang="zh-CN" dirty="0" smtClean="0">
                  <a:latin typeface="+mn-ea"/>
                  <a:ea typeface="+mn-ea"/>
                </a:rPr>
                <a:t>计算</a:t>
              </a:r>
              <a:r>
                <a:rPr lang="en-US" altLang="zh-CN" dirty="0" err="1">
                  <a:latin typeface="+mn-ea"/>
                  <a:ea typeface="+mn-ea"/>
                </a:rPr>
                <a:t>StationRank</a:t>
              </a:r>
              <a:r>
                <a:rPr lang="zh-CN" altLang="zh-CN" dirty="0">
                  <a:latin typeface="+mn-ea"/>
                  <a:ea typeface="+mn-ea"/>
                </a:rPr>
                <a:t>矩阵</a:t>
              </a:r>
              <a14:m>
                <m:oMath xmlns:m="http://schemas.openxmlformats.org/officeDocument/2006/math">
                  <m:r>
                    <m:rPr>
                      <m:nor/>
                    </m:rPr>
                    <a:rPr lang="en-US" altLang="zh-CN" i="0">
                      <a:latin typeface="+mn-ea"/>
                      <a:ea typeface="+mn-ea"/>
                    </a:rPr>
                    <m:t>SR</m:t>
                  </m:r>
                </m:oMath>
              </a14:m>
              <a:r>
                <a:rPr lang="zh-CN" altLang="zh-CN" dirty="0">
                  <a:effectLst/>
                  <a:latin typeface="+mn-ea"/>
                  <a:ea typeface="+mn-ea"/>
                </a:rPr>
                <a:t> </a:t>
              </a:r>
              <a:endParaRPr lang="zh-CN" altLang="en-US" dirty="0"/>
            </a:p>
          </dgm:t>
        </dgm:pt>
      </mc:Choice>
      <mc:Fallback xmlns="">
        <dgm:pt modelId="{37364386-5E5A-D14F-8B6D-6AF4229B2934}">
          <dgm:prSet/>
          <dgm:spPr/>
          <dgm:t>
            <a:bodyPr/>
            <a:lstStyle/>
            <a:p>
              <a:pPr rtl="0"/>
              <a:r>
                <a:rPr lang="en-US" altLang="zh-CN" dirty="0" smtClean="0">
                  <a:latin typeface="+mn-ea"/>
                  <a:ea typeface="+mn-ea"/>
                </a:rPr>
                <a:t>             </a:t>
              </a:r>
              <a:r>
                <a:rPr lang="zh-CN" altLang="zh-CN" dirty="0" smtClean="0">
                  <a:latin typeface="+mn-ea"/>
                  <a:ea typeface="+mn-ea"/>
                </a:rPr>
                <a:t>计算</a:t>
              </a:r>
              <a:r>
                <a:rPr lang="en-US" altLang="zh-CN" dirty="0" err="1">
                  <a:latin typeface="+mn-ea"/>
                  <a:ea typeface="+mn-ea"/>
                </a:rPr>
                <a:t>StationRank</a:t>
              </a:r>
              <a:r>
                <a:rPr lang="zh-CN" altLang="zh-CN" dirty="0">
                  <a:latin typeface="+mn-ea"/>
                  <a:ea typeface="+mn-ea"/>
                </a:rPr>
                <a:t>矩阵</a:t>
              </a:r>
              <a:r>
                <a:rPr lang="en-US" altLang="zh-CN" i="0">
                  <a:latin typeface="Cambria Math" charset="0"/>
                  <a:ea typeface="+mn-ea"/>
                </a:rPr>
                <a:t>"SR</a:t>
              </a:r>
              <a:r>
                <a:rPr lang="zh-CN" altLang="en-US" i="0">
                  <a:latin typeface="+mn-ea"/>
                  <a:ea typeface="+mn-ea"/>
                </a:rPr>
                <a:t>"</a:t>
              </a:r>
              <a:r>
                <a:rPr lang="zh-CN" altLang="zh-CN" dirty="0">
                  <a:effectLst/>
                  <a:latin typeface="+mn-ea"/>
                  <a:ea typeface="+mn-ea"/>
                </a:rPr>
                <a:t> </a:t>
              </a:r>
              <a:endParaRPr lang="zh-CN" altLang="en-US" dirty="0"/>
            </a:p>
          </dgm:t>
        </dgm:pt>
      </mc:Fallback>
    </mc:AlternateContent>
    <dgm:pt modelId="{4BBCF8BA-0DA0-BC48-A7D6-6DA5AB1D3296}" type="parTrans" cxnId="{2BAF865F-2EF0-C24F-A9D9-0F790B588FA4}">
      <dgm:prSet/>
      <dgm:spPr/>
      <dgm:t>
        <a:bodyPr/>
        <a:lstStyle/>
        <a:p>
          <a:endParaRPr lang="zh-CN" altLang="en-US">
            <a:solidFill>
              <a:schemeClr val="bg1"/>
            </a:solidFill>
          </a:endParaRPr>
        </a:p>
      </dgm:t>
    </dgm:pt>
    <dgm:pt modelId="{CE76BF08-E81E-CE4D-8F4F-CCDBD8A0963E}" type="sibTrans" cxnId="{2BAF865F-2EF0-C24F-A9D9-0F790B588FA4}">
      <dgm:prSet/>
      <dgm:spPr/>
      <dgm:t>
        <a:bodyPr/>
        <a:lstStyle/>
        <a:p>
          <a:endParaRPr lang="zh-CN" altLang="en-US">
            <a:solidFill>
              <a:schemeClr val="bg1"/>
            </a:solidFill>
          </a:endParaRPr>
        </a:p>
      </dgm:t>
    </dgm:pt>
    <dgm:pt modelId="{3D8A22B9-0E8F-BA4F-AC07-EC3640AA2E0C}">
      <dgm:prSet/>
      <dgm:spPr/>
      <dgm:t>
        <a:bodyPr/>
        <a:lstStyle/>
        <a:p>
          <a:pPr rtl="0"/>
          <a:r>
            <a:rPr lang="zh-CN" altLang="zh-CN" dirty="0" smtClean="0">
              <a:latin typeface="+mn-ea"/>
              <a:ea typeface="+mn-ea"/>
            </a:rPr>
            <a:t>使用幂法迭代求解</a:t>
          </a:r>
          <a:r>
            <a:rPr lang="en-US" altLang="zh-CN" dirty="0" err="1" smtClean="0">
              <a:latin typeface="+mn-ea"/>
              <a:ea typeface="+mn-ea"/>
            </a:rPr>
            <a:t>StationRank</a:t>
          </a:r>
          <a:r>
            <a:rPr lang="zh-CN" altLang="zh-CN" dirty="0" smtClean="0">
              <a:latin typeface="+mn-ea"/>
              <a:ea typeface="+mn-ea"/>
            </a:rPr>
            <a:t>矩阵</a:t>
          </a:r>
          <a:r>
            <a:rPr lang="en-US" altLang="zh-CN" dirty="0" smtClean="0">
              <a:latin typeface="+mn-ea"/>
              <a:ea typeface="+mn-ea"/>
            </a:rPr>
            <a:t>SR</a:t>
          </a:r>
          <a:r>
            <a:rPr lang="zh-CN" altLang="zh-CN" dirty="0" smtClean="0">
              <a:latin typeface="+mn-ea"/>
              <a:ea typeface="+mn-ea"/>
            </a:rPr>
            <a:t>中特征值为</a:t>
          </a:r>
          <a:r>
            <a:rPr lang="en-US" altLang="zh-CN" dirty="0" smtClean="0">
              <a:latin typeface="+mn-ea"/>
              <a:ea typeface="+mn-ea"/>
            </a:rPr>
            <a:t>1</a:t>
          </a:r>
          <a:r>
            <a:rPr lang="zh-CN" altLang="zh-CN" dirty="0" smtClean="0">
              <a:latin typeface="+mn-ea"/>
              <a:ea typeface="+mn-ea"/>
            </a:rPr>
            <a:t>对应的特征向量 </a:t>
          </a:r>
          <a:endParaRPr lang="zh-CN" altLang="en-US" dirty="0"/>
        </a:p>
      </dgm:t>
    </dgm:pt>
    <dgm:pt modelId="{2B8AA1FB-E494-9544-A70E-1FFFAE86085E}" type="parTrans" cxnId="{9AA5D2C3-1F6F-2549-8EB8-522757F506F9}">
      <dgm:prSet/>
      <dgm:spPr/>
      <dgm:t>
        <a:bodyPr/>
        <a:lstStyle/>
        <a:p>
          <a:endParaRPr lang="zh-CN" altLang="en-US">
            <a:solidFill>
              <a:schemeClr val="bg1"/>
            </a:solidFill>
          </a:endParaRPr>
        </a:p>
      </dgm:t>
    </dgm:pt>
    <dgm:pt modelId="{1D114B2A-715D-FE4C-A3B8-AA254F213054}" type="sibTrans" cxnId="{9AA5D2C3-1F6F-2549-8EB8-522757F506F9}">
      <dgm:prSet/>
      <dgm:spPr/>
      <dgm:t>
        <a:bodyPr/>
        <a:lstStyle/>
        <a:p>
          <a:endParaRPr lang="zh-CN" altLang="en-US">
            <a:solidFill>
              <a:schemeClr val="bg1"/>
            </a:solidFill>
          </a:endParaRPr>
        </a:p>
      </dgm:t>
    </dgm:pt>
    <dgm:pt modelId="{49E9B61C-7A97-5D42-8D50-2122C5E0FAEC}">
      <dgm:prSet/>
      <dgm:spPr/>
      <dgm:t>
        <a:bodyPr/>
        <a:lstStyle/>
        <a:p>
          <a:pPr rtl="0"/>
          <a:r>
            <a:rPr lang="zh-CN" altLang="en-US" dirty="0" smtClean="0">
              <a:latin typeface="+mn-ea"/>
              <a:ea typeface="+mn-ea"/>
            </a:rPr>
            <a:t>对</a:t>
          </a:r>
          <a:r>
            <a:rPr lang="zh-CN" altLang="zh-CN" dirty="0" smtClean="0">
              <a:latin typeface="+mn-ea"/>
              <a:ea typeface="+mn-ea"/>
            </a:rPr>
            <a:t>结果进行评分</a:t>
          </a:r>
          <a:r>
            <a:rPr lang="zh-CN" altLang="en-US" dirty="0" smtClean="0">
              <a:latin typeface="+mn-ea"/>
              <a:ea typeface="+mn-ea"/>
            </a:rPr>
            <a:t>并</a:t>
          </a:r>
          <a:r>
            <a:rPr lang="zh-CN" altLang="zh-CN" dirty="0" smtClean="0">
              <a:latin typeface="+mn-ea"/>
              <a:ea typeface="+mn-ea"/>
            </a:rPr>
            <a:t>排序</a:t>
          </a:r>
          <a:r>
            <a:rPr lang="zh-CN" altLang="en-US" dirty="0" smtClean="0">
              <a:latin typeface="+mn-ea"/>
              <a:ea typeface="+mn-ea"/>
            </a:rPr>
            <a:t>，挖掘出大气污染物传播网络中的关键节点</a:t>
          </a:r>
          <a:r>
            <a:rPr lang="zh-CN" altLang="zh-CN" dirty="0" smtClean="0">
              <a:latin typeface="+mn-ea"/>
              <a:ea typeface="+mn-ea"/>
            </a:rPr>
            <a:t> </a:t>
          </a:r>
          <a:endParaRPr lang="zh-CN" altLang="en-US" dirty="0"/>
        </a:p>
      </dgm:t>
    </dgm:pt>
    <dgm:pt modelId="{4D10B754-DC1D-2543-8ACA-17BA6F2E2BEE}" type="parTrans" cxnId="{03C27B4A-CBC9-9E49-A98C-F66E1FDC4ADA}">
      <dgm:prSet/>
      <dgm:spPr/>
      <dgm:t>
        <a:bodyPr/>
        <a:lstStyle/>
        <a:p>
          <a:endParaRPr lang="zh-CN" altLang="en-US">
            <a:solidFill>
              <a:schemeClr val="bg1"/>
            </a:solidFill>
          </a:endParaRPr>
        </a:p>
      </dgm:t>
    </dgm:pt>
    <dgm:pt modelId="{878FF4E1-DC7A-F24A-B921-8E3DA7E891C5}" type="sibTrans" cxnId="{03C27B4A-CBC9-9E49-A98C-F66E1FDC4ADA}">
      <dgm:prSet/>
      <dgm:spPr/>
      <dgm:t>
        <a:bodyPr/>
        <a:lstStyle/>
        <a:p>
          <a:endParaRPr lang="zh-CN" altLang="en-US">
            <a:solidFill>
              <a:schemeClr val="bg1"/>
            </a:solidFill>
          </a:endParaRPr>
        </a:p>
      </dgm:t>
    </dgm:pt>
    <dgm:pt modelId="{7919C1CC-76DF-624F-B94F-EF87D59B0145}" type="pres">
      <dgm:prSet presAssocID="{9B10429C-F67E-5641-B4CB-593083D3D489}" presName="outerComposite" presStyleCnt="0">
        <dgm:presLayoutVars>
          <dgm:chMax val="5"/>
          <dgm:dir/>
          <dgm:resizeHandles val="exact"/>
        </dgm:presLayoutVars>
      </dgm:prSet>
      <dgm:spPr/>
      <dgm:t>
        <a:bodyPr/>
        <a:lstStyle/>
        <a:p>
          <a:endParaRPr lang="zh-CN" altLang="en-US"/>
        </a:p>
      </dgm:t>
    </dgm:pt>
    <dgm:pt modelId="{1674AFD0-83AE-0244-9C0D-C6AE6FC4E43E}" type="pres">
      <dgm:prSet presAssocID="{9B10429C-F67E-5641-B4CB-593083D3D489}" presName="dummyMaxCanvas" presStyleCnt="0">
        <dgm:presLayoutVars/>
      </dgm:prSet>
      <dgm:spPr/>
      <dgm:t>
        <a:bodyPr/>
        <a:lstStyle/>
        <a:p>
          <a:endParaRPr lang="zh-CN" altLang="en-US"/>
        </a:p>
      </dgm:t>
    </dgm:pt>
    <dgm:pt modelId="{C58AA1B8-227B-3B42-96EB-989BA7C7BA1E}" type="pres">
      <dgm:prSet presAssocID="{9B10429C-F67E-5641-B4CB-593083D3D489}" presName="FourNodes_1" presStyleLbl="node1" presStyleIdx="0" presStyleCnt="4" custLinFactNeighborY="2431">
        <dgm:presLayoutVars>
          <dgm:bulletEnabled val="1"/>
        </dgm:presLayoutVars>
      </dgm:prSet>
      <dgm:spPr/>
      <dgm:t>
        <a:bodyPr/>
        <a:lstStyle/>
        <a:p>
          <a:endParaRPr lang="zh-CN" altLang="en-US"/>
        </a:p>
      </dgm:t>
    </dgm:pt>
    <dgm:pt modelId="{3773C970-6BE9-7B4B-8B4F-1C98BCDBB962}" type="pres">
      <dgm:prSet presAssocID="{9B10429C-F67E-5641-B4CB-593083D3D489}" presName="FourNodes_2" presStyleLbl="node1" presStyleIdx="1" presStyleCnt="4">
        <dgm:presLayoutVars>
          <dgm:bulletEnabled val="1"/>
        </dgm:presLayoutVars>
      </dgm:prSet>
      <dgm:spPr/>
      <dgm:t>
        <a:bodyPr/>
        <a:lstStyle/>
        <a:p>
          <a:endParaRPr lang="zh-CN" altLang="en-US"/>
        </a:p>
      </dgm:t>
    </dgm:pt>
    <dgm:pt modelId="{6BA2161F-55F1-DD4E-BB2E-EB0825C743D3}" type="pres">
      <dgm:prSet presAssocID="{9B10429C-F67E-5641-B4CB-593083D3D489}" presName="FourNodes_3" presStyleLbl="node1" presStyleIdx="2" presStyleCnt="4">
        <dgm:presLayoutVars>
          <dgm:bulletEnabled val="1"/>
        </dgm:presLayoutVars>
      </dgm:prSet>
      <dgm:spPr/>
      <dgm:t>
        <a:bodyPr/>
        <a:lstStyle/>
        <a:p>
          <a:endParaRPr lang="zh-CN" altLang="en-US"/>
        </a:p>
      </dgm:t>
    </dgm:pt>
    <dgm:pt modelId="{06A7F4A2-349F-974B-AE05-FB5D2A6D21F5}" type="pres">
      <dgm:prSet presAssocID="{9B10429C-F67E-5641-B4CB-593083D3D489}" presName="FourNodes_4" presStyleLbl="node1" presStyleIdx="3" presStyleCnt="4">
        <dgm:presLayoutVars>
          <dgm:bulletEnabled val="1"/>
        </dgm:presLayoutVars>
      </dgm:prSet>
      <dgm:spPr/>
      <dgm:t>
        <a:bodyPr/>
        <a:lstStyle/>
        <a:p>
          <a:endParaRPr lang="zh-CN" altLang="en-US"/>
        </a:p>
      </dgm:t>
    </dgm:pt>
    <dgm:pt modelId="{17F7F235-0361-2746-A170-EE8C20CA101C}" type="pres">
      <dgm:prSet presAssocID="{9B10429C-F67E-5641-B4CB-593083D3D489}" presName="FourConn_1-2" presStyleLbl="fgAccFollowNode1" presStyleIdx="0" presStyleCnt="3">
        <dgm:presLayoutVars>
          <dgm:bulletEnabled val="1"/>
        </dgm:presLayoutVars>
      </dgm:prSet>
      <dgm:spPr/>
      <dgm:t>
        <a:bodyPr/>
        <a:lstStyle/>
        <a:p>
          <a:endParaRPr lang="zh-CN" altLang="en-US"/>
        </a:p>
      </dgm:t>
    </dgm:pt>
    <dgm:pt modelId="{6F8CCB20-D799-834E-8D49-ADEA61951EC6}" type="pres">
      <dgm:prSet presAssocID="{9B10429C-F67E-5641-B4CB-593083D3D489}" presName="FourConn_2-3" presStyleLbl="fgAccFollowNode1" presStyleIdx="1" presStyleCnt="3">
        <dgm:presLayoutVars>
          <dgm:bulletEnabled val="1"/>
        </dgm:presLayoutVars>
      </dgm:prSet>
      <dgm:spPr/>
      <dgm:t>
        <a:bodyPr/>
        <a:lstStyle/>
        <a:p>
          <a:endParaRPr lang="zh-CN" altLang="en-US"/>
        </a:p>
      </dgm:t>
    </dgm:pt>
    <dgm:pt modelId="{A7954485-E4B8-E24F-A365-02416344DF33}" type="pres">
      <dgm:prSet presAssocID="{9B10429C-F67E-5641-B4CB-593083D3D489}" presName="FourConn_3-4" presStyleLbl="fgAccFollowNode1" presStyleIdx="2" presStyleCnt="3">
        <dgm:presLayoutVars>
          <dgm:bulletEnabled val="1"/>
        </dgm:presLayoutVars>
      </dgm:prSet>
      <dgm:spPr/>
      <dgm:t>
        <a:bodyPr/>
        <a:lstStyle/>
        <a:p>
          <a:endParaRPr lang="zh-CN" altLang="en-US"/>
        </a:p>
      </dgm:t>
    </dgm:pt>
    <dgm:pt modelId="{374D58A5-2A51-C347-97A9-C27156C211F7}" type="pres">
      <dgm:prSet presAssocID="{9B10429C-F67E-5641-B4CB-593083D3D489}" presName="FourNodes_1_text" presStyleLbl="node1" presStyleIdx="3" presStyleCnt="4">
        <dgm:presLayoutVars>
          <dgm:bulletEnabled val="1"/>
        </dgm:presLayoutVars>
      </dgm:prSet>
      <dgm:spPr/>
      <dgm:t>
        <a:bodyPr/>
        <a:lstStyle/>
        <a:p>
          <a:endParaRPr lang="zh-CN" altLang="en-US"/>
        </a:p>
      </dgm:t>
    </dgm:pt>
    <dgm:pt modelId="{19C30020-20FF-8A41-8FAE-3166F444D404}" type="pres">
      <dgm:prSet presAssocID="{9B10429C-F67E-5641-B4CB-593083D3D489}" presName="FourNodes_2_text" presStyleLbl="node1" presStyleIdx="3" presStyleCnt="4">
        <dgm:presLayoutVars>
          <dgm:bulletEnabled val="1"/>
        </dgm:presLayoutVars>
      </dgm:prSet>
      <dgm:spPr/>
      <dgm:t>
        <a:bodyPr/>
        <a:lstStyle/>
        <a:p>
          <a:endParaRPr lang="zh-CN" altLang="en-US"/>
        </a:p>
      </dgm:t>
    </dgm:pt>
    <dgm:pt modelId="{5629258C-133E-D146-B455-993035023605}" type="pres">
      <dgm:prSet presAssocID="{9B10429C-F67E-5641-B4CB-593083D3D489}" presName="FourNodes_3_text" presStyleLbl="node1" presStyleIdx="3" presStyleCnt="4">
        <dgm:presLayoutVars>
          <dgm:bulletEnabled val="1"/>
        </dgm:presLayoutVars>
      </dgm:prSet>
      <dgm:spPr/>
      <dgm:t>
        <a:bodyPr/>
        <a:lstStyle/>
        <a:p>
          <a:endParaRPr lang="zh-CN" altLang="en-US"/>
        </a:p>
      </dgm:t>
    </dgm:pt>
    <dgm:pt modelId="{1055E9EC-BBC9-C940-AB86-12FF060ADA18}" type="pres">
      <dgm:prSet presAssocID="{9B10429C-F67E-5641-B4CB-593083D3D489}" presName="FourNodes_4_text" presStyleLbl="node1" presStyleIdx="3" presStyleCnt="4">
        <dgm:presLayoutVars>
          <dgm:bulletEnabled val="1"/>
        </dgm:presLayoutVars>
      </dgm:prSet>
      <dgm:spPr/>
      <dgm:t>
        <a:bodyPr/>
        <a:lstStyle/>
        <a:p>
          <a:endParaRPr lang="zh-CN" altLang="en-US"/>
        </a:p>
      </dgm:t>
    </dgm:pt>
  </dgm:ptLst>
  <dgm:cxnLst>
    <dgm:cxn modelId="{3D8EF1C3-9E4A-F84F-BE58-CD68EFFE62C1}" type="presOf" srcId="{3D8A22B9-0E8F-BA4F-AC07-EC3640AA2E0C}" destId="{6BA2161F-55F1-DD4E-BB2E-EB0825C743D3}" srcOrd="0" destOrd="0" presId="urn:microsoft.com/office/officeart/2005/8/layout/vProcess5"/>
    <dgm:cxn modelId="{2BAF865F-2EF0-C24F-A9D9-0F790B588FA4}" srcId="{9B10429C-F67E-5641-B4CB-593083D3D489}" destId="{37364386-5E5A-D14F-8B6D-6AF4229B2934}" srcOrd="1" destOrd="0" parTransId="{4BBCF8BA-0DA0-BC48-A7D6-6DA5AB1D3296}" sibTransId="{CE76BF08-E81E-CE4D-8F4F-CCDBD8A0963E}"/>
    <dgm:cxn modelId="{96598CEC-4538-4347-9213-97037ACB48FD}" type="presOf" srcId="{C964D7EC-9B23-4F49-BB19-86443B6F90B8}" destId="{374D58A5-2A51-C347-97A9-C27156C211F7}" srcOrd="1" destOrd="0" presId="urn:microsoft.com/office/officeart/2005/8/layout/vProcess5"/>
    <dgm:cxn modelId="{D7747806-C2A6-7244-B510-755029C418A3}" type="presOf" srcId="{C964D7EC-9B23-4F49-BB19-86443B6F90B8}" destId="{C58AA1B8-227B-3B42-96EB-989BA7C7BA1E}" srcOrd="0" destOrd="0" presId="urn:microsoft.com/office/officeart/2005/8/layout/vProcess5"/>
    <dgm:cxn modelId="{5E9896CC-1382-E045-AAA6-FC4F90F3C74F}" type="presOf" srcId="{49E9B61C-7A97-5D42-8D50-2122C5E0FAEC}" destId="{06A7F4A2-349F-974B-AE05-FB5D2A6D21F5}" srcOrd="0" destOrd="0" presId="urn:microsoft.com/office/officeart/2005/8/layout/vProcess5"/>
    <dgm:cxn modelId="{9AA5D2C3-1F6F-2549-8EB8-522757F506F9}" srcId="{9B10429C-F67E-5641-B4CB-593083D3D489}" destId="{3D8A22B9-0E8F-BA4F-AC07-EC3640AA2E0C}" srcOrd="2" destOrd="0" parTransId="{2B8AA1FB-E494-9544-A70E-1FFFAE86085E}" sibTransId="{1D114B2A-715D-FE4C-A3B8-AA254F213054}"/>
    <dgm:cxn modelId="{03C27B4A-CBC9-9E49-A98C-F66E1FDC4ADA}" srcId="{9B10429C-F67E-5641-B4CB-593083D3D489}" destId="{49E9B61C-7A97-5D42-8D50-2122C5E0FAEC}" srcOrd="3" destOrd="0" parTransId="{4D10B754-DC1D-2543-8ACA-17BA6F2E2BEE}" sibTransId="{878FF4E1-DC7A-F24A-B921-8E3DA7E891C5}"/>
    <dgm:cxn modelId="{EF762097-218B-DD46-A124-04A167172FA9}" type="presOf" srcId="{68C8BD76-06C9-CF4C-BC83-CC92FAAD3C39}" destId="{17F7F235-0361-2746-A170-EE8C20CA101C}" srcOrd="0" destOrd="0" presId="urn:microsoft.com/office/officeart/2005/8/layout/vProcess5"/>
    <dgm:cxn modelId="{C945AB14-99F3-D44B-9627-1E27836DAF6B}" type="presOf" srcId="{1D114B2A-715D-FE4C-A3B8-AA254F213054}" destId="{A7954485-E4B8-E24F-A365-02416344DF33}" srcOrd="0" destOrd="0" presId="urn:microsoft.com/office/officeart/2005/8/layout/vProcess5"/>
    <dgm:cxn modelId="{AF93DEF9-9B15-EC41-A8B6-C24BDAD0B545}" type="presOf" srcId="{CE76BF08-E81E-CE4D-8F4F-CCDBD8A0963E}" destId="{6F8CCB20-D799-834E-8D49-ADEA61951EC6}" srcOrd="0" destOrd="0" presId="urn:microsoft.com/office/officeart/2005/8/layout/vProcess5"/>
    <dgm:cxn modelId="{246AA6DF-278F-6D41-9D3B-A6CC12DCFBE4}" type="presOf" srcId="{9B10429C-F67E-5641-B4CB-593083D3D489}" destId="{7919C1CC-76DF-624F-B94F-EF87D59B0145}" srcOrd="0" destOrd="0" presId="urn:microsoft.com/office/officeart/2005/8/layout/vProcess5"/>
    <dgm:cxn modelId="{D49B5CD9-588F-7646-B804-67EA149F9098}" type="presOf" srcId="{3D8A22B9-0E8F-BA4F-AC07-EC3640AA2E0C}" destId="{5629258C-133E-D146-B455-993035023605}" srcOrd="1" destOrd="0" presId="urn:microsoft.com/office/officeart/2005/8/layout/vProcess5"/>
    <dgm:cxn modelId="{E26FBA31-A071-E34A-AC79-85D9381C1446}" srcId="{9B10429C-F67E-5641-B4CB-593083D3D489}" destId="{C964D7EC-9B23-4F49-BB19-86443B6F90B8}" srcOrd="0" destOrd="0" parTransId="{5E4DDF92-1AE1-344F-8913-B98C62B0382D}" sibTransId="{68C8BD76-06C9-CF4C-BC83-CC92FAAD3C39}"/>
    <dgm:cxn modelId="{14A625FE-D026-3149-92E0-DA114C269A44}" type="presOf" srcId="{37364386-5E5A-D14F-8B6D-6AF4229B2934}" destId="{3773C970-6BE9-7B4B-8B4F-1C98BCDBB962}" srcOrd="0" destOrd="0" presId="urn:microsoft.com/office/officeart/2005/8/layout/vProcess5"/>
    <dgm:cxn modelId="{B9A65FE5-7E42-A94E-9798-89000ABCFC2B}" type="presOf" srcId="{37364386-5E5A-D14F-8B6D-6AF4229B2934}" destId="{19C30020-20FF-8A41-8FAE-3166F444D404}" srcOrd="1" destOrd="0" presId="urn:microsoft.com/office/officeart/2005/8/layout/vProcess5"/>
    <dgm:cxn modelId="{F37277AF-8146-294A-9C44-223147076200}" type="presOf" srcId="{49E9B61C-7A97-5D42-8D50-2122C5E0FAEC}" destId="{1055E9EC-BBC9-C940-AB86-12FF060ADA18}" srcOrd="1" destOrd="0" presId="urn:microsoft.com/office/officeart/2005/8/layout/vProcess5"/>
    <dgm:cxn modelId="{F63ED063-AD2D-BB44-A170-7D542D0480A1}" type="presParOf" srcId="{7919C1CC-76DF-624F-B94F-EF87D59B0145}" destId="{1674AFD0-83AE-0244-9C0D-C6AE6FC4E43E}" srcOrd="0" destOrd="0" presId="urn:microsoft.com/office/officeart/2005/8/layout/vProcess5"/>
    <dgm:cxn modelId="{8D9DF71F-5912-194F-9C63-1E275D3F7BDB}" type="presParOf" srcId="{7919C1CC-76DF-624F-B94F-EF87D59B0145}" destId="{C58AA1B8-227B-3B42-96EB-989BA7C7BA1E}" srcOrd="1" destOrd="0" presId="urn:microsoft.com/office/officeart/2005/8/layout/vProcess5"/>
    <dgm:cxn modelId="{174B59DE-9B95-6A48-AB1C-B37425A527AF}" type="presParOf" srcId="{7919C1CC-76DF-624F-B94F-EF87D59B0145}" destId="{3773C970-6BE9-7B4B-8B4F-1C98BCDBB962}" srcOrd="2" destOrd="0" presId="urn:microsoft.com/office/officeart/2005/8/layout/vProcess5"/>
    <dgm:cxn modelId="{A575AD5D-84A1-3E46-B0AC-12131D8C6D45}" type="presParOf" srcId="{7919C1CC-76DF-624F-B94F-EF87D59B0145}" destId="{6BA2161F-55F1-DD4E-BB2E-EB0825C743D3}" srcOrd="3" destOrd="0" presId="urn:microsoft.com/office/officeart/2005/8/layout/vProcess5"/>
    <dgm:cxn modelId="{B1ED0F78-A2FF-F646-9BF8-22592A8FD9DF}" type="presParOf" srcId="{7919C1CC-76DF-624F-B94F-EF87D59B0145}" destId="{06A7F4A2-349F-974B-AE05-FB5D2A6D21F5}" srcOrd="4" destOrd="0" presId="urn:microsoft.com/office/officeart/2005/8/layout/vProcess5"/>
    <dgm:cxn modelId="{A6F28C90-A0A1-B048-BCC9-A09145A81582}" type="presParOf" srcId="{7919C1CC-76DF-624F-B94F-EF87D59B0145}" destId="{17F7F235-0361-2746-A170-EE8C20CA101C}" srcOrd="5" destOrd="0" presId="urn:microsoft.com/office/officeart/2005/8/layout/vProcess5"/>
    <dgm:cxn modelId="{551ABDF2-2AB3-AB45-8987-D6E43A05B684}" type="presParOf" srcId="{7919C1CC-76DF-624F-B94F-EF87D59B0145}" destId="{6F8CCB20-D799-834E-8D49-ADEA61951EC6}" srcOrd="6" destOrd="0" presId="urn:microsoft.com/office/officeart/2005/8/layout/vProcess5"/>
    <dgm:cxn modelId="{D2839A10-847E-7F44-9C52-AE9D5ED05241}" type="presParOf" srcId="{7919C1CC-76DF-624F-B94F-EF87D59B0145}" destId="{A7954485-E4B8-E24F-A365-02416344DF33}" srcOrd="7" destOrd="0" presId="urn:microsoft.com/office/officeart/2005/8/layout/vProcess5"/>
    <dgm:cxn modelId="{F710031D-402E-204D-AA6D-0FC9B251DED5}" type="presParOf" srcId="{7919C1CC-76DF-624F-B94F-EF87D59B0145}" destId="{374D58A5-2A51-C347-97A9-C27156C211F7}" srcOrd="8" destOrd="0" presId="urn:microsoft.com/office/officeart/2005/8/layout/vProcess5"/>
    <dgm:cxn modelId="{D797DD54-8300-AD4F-82FA-F9E77FC76817}" type="presParOf" srcId="{7919C1CC-76DF-624F-B94F-EF87D59B0145}" destId="{19C30020-20FF-8A41-8FAE-3166F444D404}" srcOrd="9" destOrd="0" presId="urn:microsoft.com/office/officeart/2005/8/layout/vProcess5"/>
    <dgm:cxn modelId="{2CDBEE06-8B37-E74A-9C0A-77923968E33C}" type="presParOf" srcId="{7919C1CC-76DF-624F-B94F-EF87D59B0145}" destId="{5629258C-133E-D146-B455-993035023605}" srcOrd="10" destOrd="0" presId="urn:microsoft.com/office/officeart/2005/8/layout/vProcess5"/>
    <dgm:cxn modelId="{51C6B330-E7A9-B349-8360-1387268E2DB9}" type="presParOf" srcId="{7919C1CC-76DF-624F-B94F-EF87D59B0145}" destId="{1055E9EC-BBC9-C940-AB86-12FF060ADA18}"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B10429C-F67E-5641-B4CB-593083D3D489}" type="doc">
      <dgm:prSet loTypeId="urn:microsoft.com/office/officeart/2005/8/layout/vProcess5" loCatId="" qsTypeId="urn:microsoft.com/office/officeart/2005/8/quickstyle/simple1" qsCatId="simple" csTypeId="urn:microsoft.com/office/officeart/2005/8/colors/accent3_3" csCatId="accent3" phldr="1"/>
      <dgm:spPr/>
      <dgm:t>
        <a:bodyPr/>
        <a:lstStyle/>
        <a:p>
          <a:endParaRPr lang="zh-CN" altLang="en-US"/>
        </a:p>
      </dgm:t>
    </dgm:pt>
    <dgm:pt modelId="{C964D7EC-9B23-4F49-BB19-86443B6F90B8}">
      <dgm:prSet/>
      <dgm:spPr>
        <a:blipFill rotWithShape="0">
          <a:blip xmlns:r="http://schemas.openxmlformats.org/officeDocument/2006/relationships" r:embed="rId1"/>
          <a:stretch>
            <a:fillRect l="-1305"/>
          </a:stretch>
        </a:blipFill>
      </dgm:spPr>
      <dgm:t>
        <a:bodyPr/>
        <a:lstStyle/>
        <a:p>
          <a:r>
            <a:rPr lang="zh-CN" altLang="en-US">
              <a:noFill/>
            </a:rPr>
            <a:t> </a:t>
          </a:r>
        </a:p>
      </dgm:t>
    </dgm:pt>
    <dgm:pt modelId="{5E4DDF92-1AE1-344F-8913-B98C62B0382D}" type="parTrans" cxnId="{E26FBA31-A071-E34A-AC79-85D9381C1446}">
      <dgm:prSet/>
      <dgm:spPr/>
      <dgm:t>
        <a:bodyPr/>
        <a:lstStyle/>
        <a:p>
          <a:endParaRPr lang="zh-CN" altLang="en-US">
            <a:solidFill>
              <a:schemeClr val="bg1"/>
            </a:solidFill>
          </a:endParaRPr>
        </a:p>
      </dgm:t>
    </dgm:pt>
    <dgm:pt modelId="{68C8BD76-06C9-CF4C-BC83-CC92FAAD3C39}" type="sibTrans" cxnId="{E26FBA31-A071-E34A-AC79-85D9381C1446}">
      <dgm:prSet/>
      <dgm:spPr/>
      <dgm:t>
        <a:bodyPr/>
        <a:lstStyle/>
        <a:p>
          <a:endParaRPr lang="zh-CN" altLang="en-US">
            <a:solidFill>
              <a:schemeClr val="bg1"/>
            </a:solidFill>
          </a:endParaRPr>
        </a:p>
      </dgm:t>
    </dgm:pt>
    <dgm:pt modelId="{37364386-5E5A-D14F-8B6D-6AF4229B2934}">
      <dgm:prSet/>
      <dgm:spPr>
        <a:blipFill rotWithShape="0">
          <a:blip xmlns:r="http://schemas.openxmlformats.org/officeDocument/2006/relationships" r:embed="rId2"/>
          <a:stretch>
            <a:fillRect/>
          </a:stretch>
        </a:blipFill>
      </dgm:spPr>
      <dgm:t>
        <a:bodyPr/>
        <a:lstStyle/>
        <a:p>
          <a:r>
            <a:rPr lang="zh-CN" altLang="en-US">
              <a:noFill/>
            </a:rPr>
            <a:t> </a:t>
          </a:r>
        </a:p>
      </dgm:t>
    </dgm:pt>
    <dgm:pt modelId="{4BBCF8BA-0DA0-BC48-A7D6-6DA5AB1D3296}" type="parTrans" cxnId="{2BAF865F-2EF0-C24F-A9D9-0F790B588FA4}">
      <dgm:prSet/>
      <dgm:spPr/>
      <dgm:t>
        <a:bodyPr/>
        <a:lstStyle/>
        <a:p>
          <a:endParaRPr lang="zh-CN" altLang="en-US">
            <a:solidFill>
              <a:schemeClr val="bg1"/>
            </a:solidFill>
          </a:endParaRPr>
        </a:p>
      </dgm:t>
    </dgm:pt>
    <dgm:pt modelId="{CE76BF08-E81E-CE4D-8F4F-CCDBD8A0963E}" type="sibTrans" cxnId="{2BAF865F-2EF0-C24F-A9D9-0F790B588FA4}">
      <dgm:prSet/>
      <dgm:spPr/>
      <dgm:t>
        <a:bodyPr/>
        <a:lstStyle/>
        <a:p>
          <a:endParaRPr lang="zh-CN" altLang="en-US">
            <a:solidFill>
              <a:schemeClr val="bg1"/>
            </a:solidFill>
          </a:endParaRPr>
        </a:p>
      </dgm:t>
    </dgm:pt>
    <dgm:pt modelId="{3D8A22B9-0E8F-BA4F-AC07-EC3640AA2E0C}">
      <dgm:prSet/>
      <dgm:spPr/>
      <dgm:t>
        <a:bodyPr/>
        <a:lstStyle/>
        <a:p>
          <a:pPr rtl="0"/>
          <a:r>
            <a:rPr lang="zh-CN" altLang="zh-CN" dirty="0" smtClean="0">
              <a:latin typeface="+mn-ea"/>
              <a:ea typeface="+mn-ea"/>
            </a:rPr>
            <a:t>使用幂法迭代求解</a:t>
          </a:r>
          <a:r>
            <a:rPr lang="en-US" altLang="zh-CN" dirty="0" err="1" smtClean="0">
              <a:latin typeface="+mn-ea"/>
              <a:ea typeface="+mn-ea"/>
            </a:rPr>
            <a:t>StationRank</a:t>
          </a:r>
          <a:r>
            <a:rPr lang="zh-CN" altLang="zh-CN" dirty="0" smtClean="0">
              <a:latin typeface="+mn-ea"/>
              <a:ea typeface="+mn-ea"/>
            </a:rPr>
            <a:t>矩阵</a:t>
          </a:r>
          <a:r>
            <a:rPr lang="en-US" altLang="zh-CN" dirty="0" smtClean="0">
              <a:latin typeface="+mn-ea"/>
              <a:ea typeface="+mn-ea"/>
            </a:rPr>
            <a:t>SR</a:t>
          </a:r>
          <a:r>
            <a:rPr lang="zh-CN" altLang="zh-CN" dirty="0" smtClean="0">
              <a:latin typeface="+mn-ea"/>
              <a:ea typeface="+mn-ea"/>
            </a:rPr>
            <a:t>中特征值为</a:t>
          </a:r>
          <a:r>
            <a:rPr lang="en-US" altLang="zh-CN" dirty="0" smtClean="0">
              <a:latin typeface="+mn-ea"/>
              <a:ea typeface="+mn-ea"/>
            </a:rPr>
            <a:t>1</a:t>
          </a:r>
          <a:r>
            <a:rPr lang="zh-CN" altLang="zh-CN" dirty="0" smtClean="0">
              <a:latin typeface="+mn-ea"/>
              <a:ea typeface="+mn-ea"/>
            </a:rPr>
            <a:t>对应的特征向量 </a:t>
          </a:r>
          <a:endParaRPr lang="zh-CN" altLang="en-US" dirty="0"/>
        </a:p>
      </dgm:t>
    </dgm:pt>
    <dgm:pt modelId="{2B8AA1FB-E494-9544-A70E-1FFFAE86085E}" type="parTrans" cxnId="{9AA5D2C3-1F6F-2549-8EB8-522757F506F9}">
      <dgm:prSet/>
      <dgm:spPr/>
      <dgm:t>
        <a:bodyPr/>
        <a:lstStyle/>
        <a:p>
          <a:endParaRPr lang="zh-CN" altLang="en-US">
            <a:solidFill>
              <a:schemeClr val="bg1"/>
            </a:solidFill>
          </a:endParaRPr>
        </a:p>
      </dgm:t>
    </dgm:pt>
    <dgm:pt modelId="{1D114B2A-715D-FE4C-A3B8-AA254F213054}" type="sibTrans" cxnId="{9AA5D2C3-1F6F-2549-8EB8-522757F506F9}">
      <dgm:prSet/>
      <dgm:spPr/>
      <dgm:t>
        <a:bodyPr/>
        <a:lstStyle/>
        <a:p>
          <a:endParaRPr lang="zh-CN" altLang="en-US">
            <a:solidFill>
              <a:schemeClr val="bg1"/>
            </a:solidFill>
          </a:endParaRPr>
        </a:p>
      </dgm:t>
    </dgm:pt>
    <dgm:pt modelId="{49E9B61C-7A97-5D42-8D50-2122C5E0FAEC}">
      <dgm:prSet/>
      <dgm:spPr/>
      <dgm:t>
        <a:bodyPr/>
        <a:lstStyle/>
        <a:p>
          <a:pPr rtl="0"/>
          <a:r>
            <a:rPr lang="zh-CN" altLang="en-US" dirty="0" smtClean="0">
              <a:latin typeface="+mn-ea"/>
              <a:ea typeface="+mn-ea"/>
            </a:rPr>
            <a:t>对</a:t>
          </a:r>
          <a:r>
            <a:rPr lang="zh-CN" altLang="zh-CN" dirty="0" smtClean="0">
              <a:latin typeface="+mn-ea"/>
              <a:ea typeface="+mn-ea"/>
            </a:rPr>
            <a:t>结果</a:t>
          </a:r>
          <a:r>
            <a:rPr lang="zh-CN" altLang="zh-CN" dirty="0" smtClean="0">
              <a:latin typeface="+mn-ea"/>
              <a:ea typeface="+mn-ea"/>
            </a:rPr>
            <a:t>进行评分</a:t>
          </a:r>
          <a:r>
            <a:rPr lang="zh-CN" altLang="en-US" dirty="0" smtClean="0">
              <a:latin typeface="+mn-ea"/>
              <a:ea typeface="+mn-ea"/>
            </a:rPr>
            <a:t>并</a:t>
          </a:r>
          <a:r>
            <a:rPr lang="zh-CN" altLang="zh-CN" dirty="0" smtClean="0">
              <a:latin typeface="+mn-ea"/>
              <a:ea typeface="+mn-ea"/>
            </a:rPr>
            <a:t>排序</a:t>
          </a:r>
          <a:r>
            <a:rPr lang="zh-CN" altLang="en-US" dirty="0" smtClean="0">
              <a:latin typeface="+mn-ea"/>
              <a:ea typeface="+mn-ea"/>
            </a:rPr>
            <a:t>，挖掘出大气污染物传播网络中的关键节点</a:t>
          </a:r>
          <a:r>
            <a:rPr lang="zh-CN" altLang="zh-CN" dirty="0" smtClean="0">
              <a:latin typeface="+mn-ea"/>
              <a:ea typeface="+mn-ea"/>
            </a:rPr>
            <a:t> </a:t>
          </a:r>
          <a:endParaRPr lang="zh-CN" altLang="en-US" dirty="0"/>
        </a:p>
      </dgm:t>
    </dgm:pt>
    <dgm:pt modelId="{4D10B754-DC1D-2543-8ACA-17BA6F2E2BEE}" type="parTrans" cxnId="{03C27B4A-CBC9-9E49-A98C-F66E1FDC4ADA}">
      <dgm:prSet/>
      <dgm:spPr/>
      <dgm:t>
        <a:bodyPr/>
        <a:lstStyle/>
        <a:p>
          <a:endParaRPr lang="zh-CN" altLang="en-US">
            <a:solidFill>
              <a:schemeClr val="bg1"/>
            </a:solidFill>
          </a:endParaRPr>
        </a:p>
      </dgm:t>
    </dgm:pt>
    <dgm:pt modelId="{878FF4E1-DC7A-F24A-B921-8E3DA7E891C5}" type="sibTrans" cxnId="{03C27B4A-CBC9-9E49-A98C-F66E1FDC4ADA}">
      <dgm:prSet/>
      <dgm:spPr/>
      <dgm:t>
        <a:bodyPr/>
        <a:lstStyle/>
        <a:p>
          <a:endParaRPr lang="zh-CN" altLang="en-US">
            <a:solidFill>
              <a:schemeClr val="bg1"/>
            </a:solidFill>
          </a:endParaRPr>
        </a:p>
      </dgm:t>
    </dgm:pt>
    <dgm:pt modelId="{7919C1CC-76DF-624F-B94F-EF87D59B0145}" type="pres">
      <dgm:prSet presAssocID="{9B10429C-F67E-5641-B4CB-593083D3D489}" presName="outerComposite" presStyleCnt="0">
        <dgm:presLayoutVars>
          <dgm:chMax val="5"/>
          <dgm:dir/>
          <dgm:resizeHandles val="exact"/>
        </dgm:presLayoutVars>
      </dgm:prSet>
      <dgm:spPr/>
      <dgm:t>
        <a:bodyPr/>
        <a:lstStyle/>
        <a:p>
          <a:endParaRPr lang="zh-CN" altLang="en-US"/>
        </a:p>
      </dgm:t>
    </dgm:pt>
    <dgm:pt modelId="{1674AFD0-83AE-0244-9C0D-C6AE6FC4E43E}" type="pres">
      <dgm:prSet presAssocID="{9B10429C-F67E-5641-B4CB-593083D3D489}" presName="dummyMaxCanvas" presStyleCnt="0">
        <dgm:presLayoutVars/>
      </dgm:prSet>
      <dgm:spPr/>
      <dgm:t>
        <a:bodyPr/>
        <a:lstStyle/>
        <a:p>
          <a:endParaRPr lang="zh-CN" altLang="en-US"/>
        </a:p>
      </dgm:t>
    </dgm:pt>
    <dgm:pt modelId="{C58AA1B8-227B-3B42-96EB-989BA7C7BA1E}" type="pres">
      <dgm:prSet presAssocID="{9B10429C-F67E-5641-B4CB-593083D3D489}" presName="FourNodes_1" presStyleLbl="node1" presStyleIdx="0" presStyleCnt="4" custLinFactNeighborY="2431">
        <dgm:presLayoutVars>
          <dgm:bulletEnabled val="1"/>
        </dgm:presLayoutVars>
      </dgm:prSet>
      <dgm:spPr/>
      <dgm:t>
        <a:bodyPr/>
        <a:lstStyle/>
        <a:p>
          <a:endParaRPr lang="zh-CN" altLang="en-US"/>
        </a:p>
      </dgm:t>
    </dgm:pt>
    <dgm:pt modelId="{3773C970-6BE9-7B4B-8B4F-1C98BCDBB962}" type="pres">
      <dgm:prSet presAssocID="{9B10429C-F67E-5641-B4CB-593083D3D489}" presName="FourNodes_2" presStyleLbl="node1" presStyleIdx="1" presStyleCnt="4">
        <dgm:presLayoutVars>
          <dgm:bulletEnabled val="1"/>
        </dgm:presLayoutVars>
      </dgm:prSet>
      <dgm:spPr/>
      <dgm:t>
        <a:bodyPr/>
        <a:lstStyle/>
        <a:p>
          <a:endParaRPr lang="zh-CN" altLang="en-US"/>
        </a:p>
      </dgm:t>
    </dgm:pt>
    <dgm:pt modelId="{6BA2161F-55F1-DD4E-BB2E-EB0825C743D3}" type="pres">
      <dgm:prSet presAssocID="{9B10429C-F67E-5641-B4CB-593083D3D489}" presName="FourNodes_3" presStyleLbl="node1" presStyleIdx="2" presStyleCnt="4">
        <dgm:presLayoutVars>
          <dgm:bulletEnabled val="1"/>
        </dgm:presLayoutVars>
      </dgm:prSet>
      <dgm:spPr/>
      <dgm:t>
        <a:bodyPr/>
        <a:lstStyle/>
        <a:p>
          <a:endParaRPr lang="zh-CN" altLang="en-US"/>
        </a:p>
      </dgm:t>
    </dgm:pt>
    <dgm:pt modelId="{06A7F4A2-349F-974B-AE05-FB5D2A6D21F5}" type="pres">
      <dgm:prSet presAssocID="{9B10429C-F67E-5641-B4CB-593083D3D489}" presName="FourNodes_4" presStyleLbl="node1" presStyleIdx="3" presStyleCnt="4">
        <dgm:presLayoutVars>
          <dgm:bulletEnabled val="1"/>
        </dgm:presLayoutVars>
      </dgm:prSet>
      <dgm:spPr/>
      <dgm:t>
        <a:bodyPr/>
        <a:lstStyle/>
        <a:p>
          <a:endParaRPr lang="zh-CN" altLang="en-US"/>
        </a:p>
      </dgm:t>
    </dgm:pt>
    <dgm:pt modelId="{17F7F235-0361-2746-A170-EE8C20CA101C}" type="pres">
      <dgm:prSet presAssocID="{9B10429C-F67E-5641-B4CB-593083D3D489}" presName="FourConn_1-2" presStyleLbl="fgAccFollowNode1" presStyleIdx="0" presStyleCnt="3">
        <dgm:presLayoutVars>
          <dgm:bulletEnabled val="1"/>
        </dgm:presLayoutVars>
      </dgm:prSet>
      <dgm:spPr/>
      <dgm:t>
        <a:bodyPr/>
        <a:lstStyle/>
        <a:p>
          <a:endParaRPr lang="zh-CN" altLang="en-US"/>
        </a:p>
      </dgm:t>
    </dgm:pt>
    <dgm:pt modelId="{6F8CCB20-D799-834E-8D49-ADEA61951EC6}" type="pres">
      <dgm:prSet presAssocID="{9B10429C-F67E-5641-B4CB-593083D3D489}" presName="FourConn_2-3" presStyleLbl="fgAccFollowNode1" presStyleIdx="1" presStyleCnt="3">
        <dgm:presLayoutVars>
          <dgm:bulletEnabled val="1"/>
        </dgm:presLayoutVars>
      </dgm:prSet>
      <dgm:spPr/>
      <dgm:t>
        <a:bodyPr/>
        <a:lstStyle/>
        <a:p>
          <a:endParaRPr lang="zh-CN" altLang="en-US"/>
        </a:p>
      </dgm:t>
    </dgm:pt>
    <dgm:pt modelId="{A7954485-E4B8-E24F-A365-02416344DF33}" type="pres">
      <dgm:prSet presAssocID="{9B10429C-F67E-5641-B4CB-593083D3D489}" presName="FourConn_3-4" presStyleLbl="fgAccFollowNode1" presStyleIdx="2" presStyleCnt="3">
        <dgm:presLayoutVars>
          <dgm:bulletEnabled val="1"/>
        </dgm:presLayoutVars>
      </dgm:prSet>
      <dgm:spPr/>
      <dgm:t>
        <a:bodyPr/>
        <a:lstStyle/>
        <a:p>
          <a:endParaRPr lang="zh-CN" altLang="en-US"/>
        </a:p>
      </dgm:t>
    </dgm:pt>
    <dgm:pt modelId="{374D58A5-2A51-C347-97A9-C27156C211F7}" type="pres">
      <dgm:prSet presAssocID="{9B10429C-F67E-5641-B4CB-593083D3D489}" presName="FourNodes_1_text" presStyleLbl="node1" presStyleIdx="3" presStyleCnt="4">
        <dgm:presLayoutVars>
          <dgm:bulletEnabled val="1"/>
        </dgm:presLayoutVars>
      </dgm:prSet>
      <dgm:spPr/>
      <dgm:t>
        <a:bodyPr/>
        <a:lstStyle/>
        <a:p>
          <a:endParaRPr lang="zh-CN" altLang="en-US"/>
        </a:p>
      </dgm:t>
    </dgm:pt>
    <dgm:pt modelId="{19C30020-20FF-8A41-8FAE-3166F444D404}" type="pres">
      <dgm:prSet presAssocID="{9B10429C-F67E-5641-B4CB-593083D3D489}" presName="FourNodes_2_text" presStyleLbl="node1" presStyleIdx="3" presStyleCnt="4">
        <dgm:presLayoutVars>
          <dgm:bulletEnabled val="1"/>
        </dgm:presLayoutVars>
      </dgm:prSet>
      <dgm:spPr/>
      <dgm:t>
        <a:bodyPr/>
        <a:lstStyle/>
        <a:p>
          <a:endParaRPr lang="zh-CN" altLang="en-US"/>
        </a:p>
      </dgm:t>
    </dgm:pt>
    <dgm:pt modelId="{5629258C-133E-D146-B455-993035023605}" type="pres">
      <dgm:prSet presAssocID="{9B10429C-F67E-5641-B4CB-593083D3D489}" presName="FourNodes_3_text" presStyleLbl="node1" presStyleIdx="3" presStyleCnt="4">
        <dgm:presLayoutVars>
          <dgm:bulletEnabled val="1"/>
        </dgm:presLayoutVars>
      </dgm:prSet>
      <dgm:spPr/>
      <dgm:t>
        <a:bodyPr/>
        <a:lstStyle/>
        <a:p>
          <a:endParaRPr lang="zh-CN" altLang="en-US"/>
        </a:p>
      </dgm:t>
    </dgm:pt>
    <dgm:pt modelId="{1055E9EC-BBC9-C940-AB86-12FF060ADA18}" type="pres">
      <dgm:prSet presAssocID="{9B10429C-F67E-5641-B4CB-593083D3D489}" presName="FourNodes_4_text" presStyleLbl="node1" presStyleIdx="3" presStyleCnt="4">
        <dgm:presLayoutVars>
          <dgm:bulletEnabled val="1"/>
        </dgm:presLayoutVars>
      </dgm:prSet>
      <dgm:spPr/>
      <dgm:t>
        <a:bodyPr/>
        <a:lstStyle/>
        <a:p>
          <a:endParaRPr lang="zh-CN" altLang="en-US"/>
        </a:p>
      </dgm:t>
    </dgm:pt>
  </dgm:ptLst>
  <dgm:cxnLst>
    <dgm:cxn modelId="{3D8EF1C3-9E4A-F84F-BE58-CD68EFFE62C1}" type="presOf" srcId="{3D8A22B9-0E8F-BA4F-AC07-EC3640AA2E0C}" destId="{6BA2161F-55F1-DD4E-BB2E-EB0825C743D3}" srcOrd="0" destOrd="0" presId="urn:microsoft.com/office/officeart/2005/8/layout/vProcess5"/>
    <dgm:cxn modelId="{2BAF865F-2EF0-C24F-A9D9-0F790B588FA4}" srcId="{9B10429C-F67E-5641-B4CB-593083D3D489}" destId="{37364386-5E5A-D14F-8B6D-6AF4229B2934}" srcOrd="1" destOrd="0" parTransId="{4BBCF8BA-0DA0-BC48-A7D6-6DA5AB1D3296}" sibTransId="{CE76BF08-E81E-CE4D-8F4F-CCDBD8A0963E}"/>
    <dgm:cxn modelId="{96598CEC-4538-4347-9213-97037ACB48FD}" type="presOf" srcId="{C964D7EC-9B23-4F49-BB19-86443B6F90B8}" destId="{374D58A5-2A51-C347-97A9-C27156C211F7}" srcOrd="1" destOrd="0" presId="urn:microsoft.com/office/officeart/2005/8/layout/vProcess5"/>
    <dgm:cxn modelId="{D7747806-C2A6-7244-B510-755029C418A3}" type="presOf" srcId="{C964D7EC-9B23-4F49-BB19-86443B6F90B8}" destId="{C58AA1B8-227B-3B42-96EB-989BA7C7BA1E}" srcOrd="0" destOrd="0" presId="urn:microsoft.com/office/officeart/2005/8/layout/vProcess5"/>
    <dgm:cxn modelId="{5E9896CC-1382-E045-AAA6-FC4F90F3C74F}" type="presOf" srcId="{49E9B61C-7A97-5D42-8D50-2122C5E0FAEC}" destId="{06A7F4A2-349F-974B-AE05-FB5D2A6D21F5}" srcOrd="0" destOrd="0" presId="urn:microsoft.com/office/officeart/2005/8/layout/vProcess5"/>
    <dgm:cxn modelId="{9AA5D2C3-1F6F-2549-8EB8-522757F506F9}" srcId="{9B10429C-F67E-5641-B4CB-593083D3D489}" destId="{3D8A22B9-0E8F-BA4F-AC07-EC3640AA2E0C}" srcOrd="2" destOrd="0" parTransId="{2B8AA1FB-E494-9544-A70E-1FFFAE86085E}" sibTransId="{1D114B2A-715D-FE4C-A3B8-AA254F213054}"/>
    <dgm:cxn modelId="{03C27B4A-CBC9-9E49-A98C-F66E1FDC4ADA}" srcId="{9B10429C-F67E-5641-B4CB-593083D3D489}" destId="{49E9B61C-7A97-5D42-8D50-2122C5E0FAEC}" srcOrd="3" destOrd="0" parTransId="{4D10B754-DC1D-2543-8ACA-17BA6F2E2BEE}" sibTransId="{878FF4E1-DC7A-F24A-B921-8E3DA7E891C5}"/>
    <dgm:cxn modelId="{EF762097-218B-DD46-A124-04A167172FA9}" type="presOf" srcId="{68C8BD76-06C9-CF4C-BC83-CC92FAAD3C39}" destId="{17F7F235-0361-2746-A170-EE8C20CA101C}" srcOrd="0" destOrd="0" presId="urn:microsoft.com/office/officeart/2005/8/layout/vProcess5"/>
    <dgm:cxn modelId="{C945AB14-99F3-D44B-9627-1E27836DAF6B}" type="presOf" srcId="{1D114B2A-715D-FE4C-A3B8-AA254F213054}" destId="{A7954485-E4B8-E24F-A365-02416344DF33}" srcOrd="0" destOrd="0" presId="urn:microsoft.com/office/officeart/2005/8/layout/vProcess5"/>
    <dgm:cxn modelId="{AF93DEF9-9B15-EC41-A8B6-C24BDAD0B545}" type="presOf" srcId="{CE76BF08-E81E-CE4D-8F4F-CCDBD8A0963E}" destId="{6F8CCB20-D799-834E-8D49-ADEA61951EC6}" srcOrd="0" destOrd="0" presId="urn:microsoft.com/office/officeart/2005/8/layout/vProcess5"/>
    <dgm:cxn modelId="{246AA6DF-278F-6D41-9D3B-A6CC12DCFBE4}" type="presOf" srcId="{9B10429C-F67E-5641-B4CB-593083D3D489}" destId="{7919C1CC-76DF-624F-B94F-EF87D59B0145}" srcOrd="0" destOrd="0" presId="urn:microsoft.com/office/officeart/2005/8/layout/vProcess5"/>
    <dgm:cxn modelId="{D49B5CD9-588F-7646-B804-67EA149F9098}" type="presOf" srcId="{3D8A22B9-0E8F-BA4F-AC07-EC3640AA2E0C}" destId="{5629258C-133E-D146-B455-993035023605}" srcOrd="1" destOrd="0" presId="urn:microsoft.com/office/officeart/2005/8/layout/vProcess5"/>
    <dgm:cxn modelId="{E26FBA31-A071-E34A-AC79-85D9381C1446}" srcId="{9B10429C-F67E-5641-B4CB-593083D3D489}" destId="{C964D7EC-9B23-4F49-BB19-86443B6F90B8}" srcOrd="0" destOrd="0" parTransId="{5E4DDF92-1AE1-344F-8913-B98C62B0382D}" sibTransId="{68C8BD76-06C9-CF4C-BC83-CC92FAAD3C39}"/>
    <dgm:cxn modelId="{14A625FE-D026-3149-92E0-DA114C269A44}" type="presOf" srcId="{37364386-5E5A-D14F-8B6D-6AF4229B2934}" destId="{3773C970-6BE9-7B4B-8B4F-1C98BCDBB962}" srcOrd="0" destOrd="0" presId="urn:microsoft.com/office/officeart/2005/8/layout/vProcess5"/>
    <dgm:cxn modelId="{B9A65FE5-7E42-A94E-9798-89000ABCFC2B}" type="presOf" srcId="{37364386-5E5A-D14F-8B6D-6AF4229B2934}" destId="{19C30020-20FF-8A41-8FAE-3166F444D404}" srcOrd="1" destOrd="0" presId="urn:microsoft.com/office/officeart/2005/8/layout/vProcess5"/>
    <dgm:cxn modelId="{F37277AF-8146-294A-9C44-223147076200}" type="presOf" srcId="{49E9B61C-7A97-5D42-8D50-2122C5E0FAEC}" destId="{1055E9EC-BBC9-C940-AB86-12FF060ADA18}" srcOrd="1" destOrd="0" presId="urn:microsoft.com/office/officeart/2005/8/layout/vProcess5"/>
    <dgm:cxn modelId="{F63ED063-AD2D-BB44-A170-7D542D0480A1}" type="presParOf" srcId="{7919C1CC-76DF-624F-B94F-EF87D59B0145}" destId="{1674AFD0-83AE-0244-9C0D-C6AE6FC4E43E}" srcOrd="0" destOrd="0" presId="urn:microsoft.com/office/officeart/2005/8/layout/vProcess5"/>
    <dgm:cxn modelId="{8D9DF71F-5912-194F-9C63-1E275D3F7BDB}" type="presParOf" srcId="{7919C1CC-76DF-624F-B94F-EF87D59B0145}" destId="{C58AA1B8-227B-3B42-96EB-989BA7C7BA1E}" srcOrd="1" destOrd="0" presId="urn:microsoft.com/office/officeart/2005/8/layout/vProcess5"/>
    <dgm:cxn modelId="{174B59DE-9B95-6A48-AB1C-B37425A527AF}" type="presParOf" srcId="{7919C1CC-76DF-624F-B94F-EF87D59B0145}" destId="{3773C970-6BE9-7B4B-8B4F-1C98BCDBB962}" srcOrd="2" destOrd="0" presId="urn:microsoft.com/office/officeart/2005/8/layout/vProcess5"/>
    <dgm:cxn modelId="{A575AD5D-84A1-3E46-B0AC-12131D8C6D45}" type="presParOf" srcId="{7919C1CC-76DF-624F-B94F-EF87D59B0145}" destId="{6BA2161F-55F1-DD4E-BB2E-EB0825C743D3}" srcOrd="3" destOrd="0" presId="urn:microsoft.com/office/officeart/2005/8/layout/vProcess5"/>
    <dgm:cxn modelId="{B1ED0F78-A2FF-F646-9BF8-22592A8FD9DF}" type="presParOf" srcId="{7919C1CC-76DF-624F-B94F-EF87D59B0145}" destId="{06A7F4A2-349F-974B-AE05-FB5D2A6D21F5}" srcOrd="4" destOrd="0" presId="urn:microsoft.com/office/officeart/2005/8/layout/vProcess5"/>
    <dgm:cxn modelId="{A6F28C90-A0A1-B048-BCC9-A09145A81582}" type="presParOf" srcId="{7919C1CC-76DF-624F-B94F-EF87D59B0145}" destId="{17F7F235-0361-2746-A170-EE8C20CA101C}" srcOrd="5" destOrd="0" presId="urn:microsoft.com/office/officeart/2005/8/layout/vProcess5"/>
    <dgm:cxn modelId="{551ABDF2-2AB3-AB45-8987-D6E43A05B684}" type="presParOf" srcId="{7919C1CC-76DF-624F-B94F-EF87D59B0145}" destId="{6F8CCB20-D799-834E-8D49-ADEA61951EC6}" srcOrd="6" destOrd="0" presId="urn:microsoft.com/office/officeart/2005/8/layout/vProcess5"/>
    <dgm:cxn modelId="{D2839A10-847E-7F44-9C52-AE9D5ED05241}" type="presParOf" srcId="{7919C1CC-76DF-624F-B94F-EF87D59B0145}" destId="{A7954485-E4B8-E24F-A365-02416344DF33}" srcOrd="7" destOrd="0" presId="urn:microsoft.com/office/officeart/2005/8/layout/vProcess5"/>
    <dgm:cxn modelId="{F710031D-402E-204D-AA6D-0FC9B251DED5}" type="presParOf" srcId="{7919C1CC-76DF-624F-B94F-EF87D59B0145}" destId="{374D58A5-2A51-C347-97A9-C27156C211F7}" srcOrd="8" destOrd="0" presId="urn:microsoft.com/office/officeart/2005/8/layout/vProcess5"/>
    <dgm:cxn modelId="{D797DD54-8300-AD4F-82FA-F9E77FC76817}" type="presParOf" srcId="{7919C1CC-76DF-624F-B94F-EF87D59B0145}" destId="{19C30020-20FF-8A41-8FAE-3166F444D404}" srcOrd="9" destOrd="0" presId="urn:microsoft.com/office/officeart/2005/8/layout/vProcess5"/>
    <dgm:cxn modelId="{2CDBEE06-8B37-E74A-9C0A-77923968E33C}" type="presParOf" srcId="{7919C1CC-76DF-624F-B94F-EF87D59B0145}" destId="{5629258C-133E-D146-B455-993035023605}" srcOrd="10" destOrd="0" presId="urn:microsoft.com/office/officeart/2005/8/layout/vProcess5"/>
    <dgm:cxn modelId="{51C6B330-E7A9-B349-8360-1387268E2DB9}" type="presParOf" srcId="{7919C1CC-76DF-624F-B94F-EF87D59B0145}" destId="{1055E9EC-BBC9-C940-AB86-12FF060ADA18}"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AA1B8-227B-3B42-96EB-989BA7C7BA1E}">
      <dsp:nvSpPr>
        <dsp:cNvPr id="0" name=""/>
        <dsp:cNvSpPr/>
      </dsp:nvSpPr>
      <dsp:spPr>
        <a:xfrm>
          <a:off x="0" y="27885"/>
          <a:ext cx="9325391" cy="1147067"/>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kumimoji="1" lang="zh-CN" altLang="zh-CN" sz="2200" kern="1200" dirty="0" smtClean="0"/>
            <a:t>计算站点</a:t>
          </a:r>
          <a14:m xmlns:a14="http://schemas.microsoft.com/office/drawing/2010/main">
            <m:oMath xmlns:m="http://schemas.openxmlformats.org/officeDocument/2006/math">
              <m:r>
                <a:rPr kumimoji="1" lang="en-US" altLang="zh-CN" sz="2200" kern="1200" dirty="0">
                  <a:latin typeface="Cambria Math" charset="0"/>
                </a:rPr>
                <m:t>𝑖</m:t>
              </m:r>
            </m:oMath>
          </a14:m>
          <a:r>
            <a:rPr kumimoji="1" lang="zh-CN" altLang="zh-CN" sz="2200" kern="1200" dirty="0" smtClean="0"/>
            <a:t>到站点</a:t>
          </a:r>
          <a14:m xmlns:a14="http://schemas.microsoft.com/office/drawing/2010/main">
            <m:oMath xmlns:m="http://schemas.openxmlformats.org/officeDocument/2006/math">
              <m:r>
                <a:rPr kumimoji="1" lang="en-US" altLang="zh-CN" sz="2200" kern="1200" dirty="0">
                  <a:latin typeface="Cambria Math" charset="0"/>
                </a:rPr>
                <m:t>𝑗</m:t>
              </m:r>
            </m:oMath>
          </a14:m>
          <a:r>
            <a:rPr kumimoji="1" lang="zh-CN" altLang="zh-CN" sz="2200" kern="1200" dirty="0" smtClean="0"/>
            <a:t>的</a:t>
          </a:r>
          <a:r>
            <a:rPr kumimoji="1" lang="zh-CN" altLang="zh-CN" sz="2200" kern="1200" dirty="0"/>
            <a:t>转移概率，并将每个值存储</a:t>
          </a:r>
          <a:r>
            <a:rPr kumimoji="1" lang="zh-CN" altLang="zh-CN" sz="2200" kern="1200" dirty="0" smtClean="0"/>
            <a:t>至</a:t>
          </a:r>
          <a14:m xmlns:a14="http://schemas.microsoft.com/office/drawing/2010/main">
            <m:oMath xmlns:m="http://schemas.openxmlformats.org/officeDocument/2006/math">
              <m:r>
                <a:rPr kumimoji="1" lang="en-US" altLang="zh-CN" sz="2200" kern="1200" dirty="0" smtClean="0">
                  <a:latin typeface="Cambria Math" charset="0"/>
                </a:rPr>
                <m:t>𝑃</m:t>
              </m:r>
            </m:oMath>
          </a14:m>
          <a:endParaRPr kumimoji="1" lang="zh-CN" altLang="en-US" sz="2200" kern="1200" dirty="0" smtClean="0"/>
        </a:p>
      </dsp:txBody>
      <dsp:txXfrm>
        <a:off x="33596" y="61481"/>
        <a:ext cx="7990689" cy="1079875"/>
      </dsp:txXfrm>
    </dsp:sp>
    <dsp:sp modelId="{3773C970-6BE9-7B4B-8B4F-1C98BCDBB962}">
      <dsp:nvSpPr>
        <dsp:cNvPr id="0" name=""/>
        <dsp:cNvSpPr/>
      </dsp:nvSpPr>
      <dsp:spPr>
        <a:xfrm>
          <a:off x="781001" y="1355625"/>
          <a:ext cx="9325391" cy="1147067"/>
        </a:xfrm>
        <a:prstGeom prst="roundRect">
          <a:avLst>
            <a:gd name="adj" fmla="val 10000"/>
          </a:avLst>
        </a:prstGeom>
        <a:solidFill>
          <a:schemeClr val="accent3">
            <a:shade val="80000"/>
            <a:hueOff val="274566"/>
            <a:satOff val="-29980"/>
            <a:lumOff val="14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altLang="zh-CN" sz="2200" kern="1200" dirty="0" smtClean="0">
              <a:latin typeface="+mn-ea"/>
              <a:ea typeface="+mn-ea"/>
            </a:rPr>
            <a:t>             </a:t>
          </a:r>
          <a:r>
            <a:rPr lang="zh-CN" altLang="zh-CN" sz="2200" kern="1200" dirty="0" smtClean="0">
              <a:latin typeface="+mn-ea"/>
              <a:ea typeface="+mn-ea"/>
            </a:rPr>
            <a:t>计算</a:t>
          </a:r>
          <a:r>
            <a:rPr lang="en-US" altLang="zh-CN" sz="2200" kern="1200" dirty="0" err="1">
              <a:latin typeface="+mn-ea"/>
              <a:ea typeface="+mn-ea"/>
            </a:rPr>
            <a:t>StationRank</a:t>
          </a:r>
          <a:r>
            <a:rPr lang="zh-CN" altLang="zh-CN" sz="2200" kern="1200" dirty="0">
              <a:latin typeface="+mn-ea"/>
              <a:ea typeface="+mn-ea"/>
            </a:rPr>
            <a:t>矩阵</a:t>
          </a:r>
          <a14:m xmlns:a14="http://schemas.microsoft.com/office/drawing/2010/main">
            <m:oMath xmlns:m="http://schemas.openxmlformats.org/officeDocument/2006/math">
              <m:r>
                <m:rPr>
                  <m:nor/>
                </m:rPr>
                <a:rPr lang="en-US" altLang="zh-CN" sz="2200" i="0" kern="1200">
                  <a:latin typeface="+mn-ea"/>
                  <a:ea typeface="+mn-ea"/>
                </a:rPr>
                <m:t>SR</m:t>
              </m:r>
            </m:oMath>
          </a14:m>
          <a:r>
            <a:rPr lang="zh-CN" altLang="zh-CN" sz="2200" kern="1200" dirty="0">
              <a:effectLst/>
              <a:latin typeface="+mn-ea"/>
              <a:ea typeface="+mn-ea"/>
            </a:rPr>
            <a:t> </a:t>
          </a:r>
          <a:endParaRPr lang="zh-CN" altLang="en-US" sz="2200" kern="1200" dirty="0"/>
        </a:p>
      </dsp:txBody>
      <dsp:txXfrm>
        <a:off x="814597" y="1389221"/>
        <a:ext cx="7731603" cy="1079875"/>
      </dsp:txXfrm>
    </dsp:sp>
    <dsp:sp modelId="{6BA2161F-55F1-DD4E-BB2E-EB0825C743D3}">
      <dsp:nvSpPr>
        <dsp:cNvPr id="0" name=""/>
        <dsp:cNvSpPr/>
      </dsp:nvSpPr>
      <dsp:spPr>
        <a:xfrm>
          <a:off x="1550346" y="2711251"/>
          <a:ext cx="9325391" cy="1147067"/>
        </a:xfrm>
        <a:prstGeom prst="roundRect">
          <a:avLst>
            <a:gd name="adj" fmla="val 10000"/>
          </a:avLst>
        </a:prstGeom>
        <a:solidFill>
          <a:schemeClr val="accent3">
            <a:shade val="80000"/>
            <a:hueOff val="549133"/>
            <a:satOff val="-59960"/>
            <a:lumOff val="29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altLang="zh-CN" sz="2200" kern="1200" dirty="0" smtClean="0">
              <a:latin typeface="+mn-ea"/>
              <a:ea typeface="+mn-ea"/>
            </a:rPr>
            <a:t>使用幂法迭代求解</a:t>
          </a:r>
          <a:r>
            <a:rPr lang="en-US" altLang="zh-CN" sz="2200" kern="1200" dirty="0" err="1" smtClean="0">
              <a:latin typeface="+mn-ea"/>
              <a:ea typeface="+mn-ea"/>
            </a:rPr>
            <a:t>StationRank</a:t>
          </a:r>
          <a:r>
            <a:rPr lang="zh-CN" altLang="zh-CN" sz="2200" kern="1200" dirty="0" smtClean="0">
              <a:latin typeface="+mn-ea"/>
              <a:ea typeface="+mn-ea"/>
            </a:rPr>
            <a:t>矩阵</a:t>
          </a:r>
          <a:r>
            <a:rPr lang="en-US" altLang="zh-CN" sz="2200" kern="1200" dirty="0" smtClean="0">
              <a:latin typeface="+mn-ea"/>
              <a:ea typeface="+mn-ea"/>
            </a:rPr>
            <a:t>SR</a:t>
          </a:r>
          <a:r>
            <a:rPr lang="zh-CN" altLang="zh-CN" sz="2200" kern="1200" dirty="0" smtClean="0">
              <a:latin typeface="+mn-ea"/>
              <a:ea typeface="+mn-ea"/>
            </a:rPr>
            <a:t>中特征值为</a:t>
          </a:r>
          <a:r>
            <a:rPr lang="en-US" altLang="zh-CN" sz="2200" kern="1200" dirty="0" smtClean="0">
              <a:latin typeface="+mn-ea"/>
              <a:ea typeface="+mn-ea"/>
            </a:rPr>
            <a:t>1</a:t>
          </a:r>
          <a:r>
            <a:rPr lang="zh-CN" altLang="zh-CN" sz="2200" kern="1200" dirty="0" smtClean="0">
              <a:latin typeface="+mn-ea"/>
              <a:ea typeface="+mn-ea"/>
            </a:rPr>
            <a:t>对应的特征向量 </a:t>
          </a:r>
          <a:endParaRPr lang="zh-CN" altLang="en-US" sz="2200" kern="1200" dirty="0"/>
        </a:p>
      </dsp:txBody>
      <dsp:txXfrm>
        <a:off x="1583942" y="2744847"/>
        <a:ext cx="7743260" cy="1079875"/>
      </dsp:txXfrm>
    </dsp:sp>
    <dsp:sp modelId="{06A7F4A2-349F-974B-AE05-FB5D2A6D21F5}">
      <dsp:nvSpPr>
        <dsp:cNvPr id="0" name=""/>
        <dsp:cNvSpPr/>
      </dsp:nvSpPr>
      <dsp:spPr>
        <a:xfrm>
          <a:off x="2331347" y="4066877"/>
          <a:ext cx="9325391" cy="1147067"/>
        </a:xfrm>
        <a:prstGeom prst="roundRect">
          <a:avLst>
            <a:gd name="adj" fmla="val 10000"/>
          </a:avLst>
        </a:prstGeom>
        <a:solidFill>
          <a:schemeClr val="accent3">
            <a:shade val="80000"/>
            <a:hueOff val="823699"/>
            <a:satOff val="-89940"/>
            <a:lumOff val="44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altLang="en-US" sz="2200" kern="1200" dirty="0" smtClean="0">
              <a:latin typeface="+mn-ea"/>
              <a:ea typeface="+mn-ea"/>
            </a:rPr>
            <a:t>对</a:t>
          </a:r>
          <a:r>
            <a:rPr lang="zh-CN" altLang="zh-CN" sz="2200" kern="1200" dirty="0" smtClean="0">
              <a:latin typeface="+mn-ea"/>
              <a:ea typeface="+mn-ea"/>
            </a:rPr>
            <a:t>结果进行评分</a:t>
          </a:r>
          <a:r>
            <a:rPr lang="zh-CN" altLang="en-US" sz="2200" kern="1200" dirty="0" smtClean="0">
              <a:latin typeface="+mn-ea"/>
              <a:ea typeface="+mn-ea"/>
            </a:rPr>
            <a:t>并</a:t>
          </a:r>
          <a:r>
            <a:rPr lang="zh-CN" altLang="zh-CN" sz="2200" kern="1200" dirty="0" smtClean="0">
              <a:latin typeface="+mn-ea"/>
              <a:ea typeface="+mn-ea"/>
            </a:rPr>
            <a:t>排序</a:t>
          </a:r>
          <a:r>
            <a:rPr lang="zh-CN" altLang="en-US" sz="2200" kern="1200" dirty="0" smtClean="0">
              <a:latin typeface="+mn-ea"/>
              <a:ea typeface="+mn-ea"/>
            </a:rPr>
            <a:t>，挖掘出大气污染物传播网络中的关键节点</a:t>
          </a:r>
          <a:r>
            <a:rPr lang="zh-CN" altLang="zh-CN" sz="2200" kern="1200" dirty="0" smtClean="0">
              <a:latin typeface="+mn-ea"/>
              <a:ea typeface="+mn-ea"/>
            </a:rPr>
            <a:t> </a:t>
          </a:r>
          <a:endParaRPr lang="zh-CN" altLang="en-US" sz="2200" kern="1200" dirty="0"/>
        </a:p>
      </dsp:txBody>
      <dsp:txXfrm>
        <a:off x="2364943" y="4100473"/>
        <a:ext cx="7731603" cy="1079875"/>
      </dsp:txXfrm>
    </dsp:sp>
    <dsp:sp modelId="{17F7F235-0361-2746-A170-EE8C20CA101C}">
      <dsp:nvSpPr>
        <dsp:cNvPr id="0" name=""/>
        <dsp:cNvSpPr/>
      </dsp:nvSpPr>
      <dsp:spPr>
        <a:xfrm>
          <a:off x="8579797" y="878549"/>
          <a:ext cx="745594" cy="745594"/>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zh-CN" altLang="en-US" sz="3500" kern="1200">
            <a:solidFill>
              <a:schemeClr val="bg1"/>
            </a:solidFill>
          </a:endParaRPr>
        </a:p>
      </dsp:txBody>
      <dsp:txXfrm>
        <a:off x="8747556" y="878549"/>
        <a:ext cx="410076" cy="561059"/>
      </dsp:txXfrm>
    </dsp:sp>
    <dsp:sp modelId="{6F8CCB20-D799-834E-8D49-ADEA61951EC6}">
      <dsp:nvSpPr>
        <dsp:cNvPr id="0" name=""/>
        <dsp:cNvSpPr/>
      </dsp:nvSpPr>
      <dsp:spPr>
        <a:xfrm>
          <a:off x="9360798" y="2234175"/>
          <a:ext cx="745594" cy="745594"/>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zh-CN" altLang="en-US" sz="3500" kern="1200">
            <a:solidFill>
              <a:schemeClr val="bg1"/>
            </a:solidFill>
          </a:endParaRPr>
        </a:p>
      </dsp:txBody>
      <dsp:txXfrm>
        <a:off x="9528557" y="2234175"/>
        <a:ext cx="410076" cy="561059"/>
      </dsp:txXfrm>
    </dsp:sp>
    <dsp:sp modelId="{A7954485-E4B8-E24F-A365-02416344DF33}">
      <dsp:nvSpPr>
        <dsp:cNvPr id="0" name=""/>
        <dsp:cNvSpPr/>
      </dsp:nvSpPr>
      <dsp:spPr>
        <a:xfrm>
          <a:off x="10130143" y="3589801"/>
          <a:ext cx="745594" cy="745594"/>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zh-CN" altLang="en-US" sz="3500" kern="1200">
            <a:solidFill>
              <a:schemeClr val="bg1"/>
            </a:solidFill>
          </a:endParaRPr>
        </a:p>
      </dsp:txBody>
      <dsp:txXfrm>
        <a:off x="10297902" y="3589801"/>
        <a:ext cx="410076" cy="56105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2018/5/18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50988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对每一个时刻里满足污染物传播约束条件的</a:t>
            </a:r>
            <a:r>
              <a:rPr lang="zh-CN" altLang="en-US" dirty="0" smtClean="0"/>
              <a:t>节点对</a:t>
            </a:r>
            <a:r>
              <a:rPr lang="zh-CN" altLang="en-US" baseline="0" dirty="0" smtClean="0"/>
              <a:t> </a:t>
            </a:r>
            <a:r>
              <a:rPr lang="zh-CN" altLang="en-US" dirty="0" smtClean="0"/>
              <a:t> 进行</a:t>
            </a:r>
            <a:r>
              <a:rPr lang="zh-CN" altLang="en-US" dirty="0" smtClean="0"/>
              <a:t>污染物传播代价的计算，选择出传播代价最小的边作为这个时刻的路径。</a:t>
            </a:r>
            <a:endParaRPr lang="en-US" altLang="zh-CN" dirty="0" smtClean="0"/>
          </a:p>
          <a:p>
            <a:r>
              <a:rPr lang="zh-CN" altLang="en-US" dirty="0" smtClean="0"/>
              <a:t>然后，把每一个时刻挖掘出的路径叠加起来，最终形成了整个周期的污染物传播网络图。</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10</a:t>
            </a:fld>
            <a:endParaRPr lang="en-US"/>
          </a:p>
        </p:txBody>
      </p:sp>
    </p:spTree>
    <p:extLst>
      <p:ext uri="{BB962C8B-B14F-4D97-AF65-F5344CB8AC3E}">
        <p14:creationId xmlns:p14="http://schemas.microsoft.com/office/powerpoint/2010/main" val="926795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左图是京津冀空气质量监测站分布图，右图为大气污染物传播网络的示意图，网络中的站点表示监测站，边表示污染物传播的路径，其中站点上包含了。。。信息，边上包含了。。。。信息</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11</a:t>
            </a:fld>
            <a:endParaRPr lang="en-US"/>
          </a:p>
        </p:txBody>
      </p:sp>
    </p:spTree>
    <p:extLst>
      <p:ext uri="{BB962C8B-B14F-4D97-AF65-F5344CB8AC3E}">
        <p14:creationId xmlns:p14="http://schemas.microsoft.com/office/powerpoint/2010/main" val="1788568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zh-CN" sz="1300" kern="1200" dirty="0" smtClean="0">
                <a:solidFill>
                  <a:schemeClr val="tx1"/>
                </a:solidFill>
                <a:effectLst/>
                <a:latin typeface="+mn-lt"/>
                <a:ea typeface="+mn-ea"/>
                <a:cs typeface="+mn-cs"/>
              </a:rPr>
              <a:t>大气污染物传播网络中各站点度的分布呈现离分布，而且每个度出现的概率也是不均匀的。</a:t>
            </a:r>
            <a:r>
              <a:rPr lang="zh-CN" altLang="zh-CN" dirty="0" smtClean="0">
                <a:effectLst/>
              </a:rPr>
              <a:t> </a:t>
            </a:r>
            <a:endParaRPr lang="en-US" altLang="zh-CN" sz="1300" kern="1200" dirty="0" smtClean="0">
              <a:solidFill>
                <a:schemeClr val="tx1"/>
              </a:solidFill>
              <a:effectLst/>
              <a:latin typeface="+mn-lt"/>
              <a:ea typeface="+mn-ea"/>
              <a:cs typeface="+mn-cs"/>
            </a:endParaRPr>
          </a:p>
          <a:p>
            <a:r>
              <a:rPr lang="zh-CN" altLang="zh-CN" sz="1300" kern="1200" dirty="0" smtClean="0">
                <a:solidFill>
                  <a:schemeClr val="tx1"/>
                </a:solidFill>
                <a:effectLst/>
                <a:latin typeface="+mn-lt"/>
                <a:ea typeface="+mn-ea"/>
                <a:cs typeface="+mn-cs"/>
              </a:rPr>
              <a:t>大部分的站点具有很小的度，只有一小部分站点拥有很大的度，这正是符合了复杂网络中无标的特征。</a:t>
            </a:r>
            <a:r>
              <a:rPr lang="zh-CN" altLang="zh-CN" dirty="0" smtClean="0">
                <a:effectLst/>
              </a:rPr>
              <a:t> </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12</a:t>
            </a:fld>
            <a:endParaRPr lang="en-US"/>
          </a:p>
        </p:txBody>
      </p:sp>
    </p:spTree>
    <p:extLst>
      <p:ext uri="{BB962C8B-B14F-4D97-AF65-F5344CB8AC3E}">
        <p14:creationId xmlns:p14="http://schemas.microsoft.com/office/powerpoint/2010/main" val="1183644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2308784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污染物关键传播路径挖掘的技术路线为</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14</a:t>
            </a:fld>
            <a:endParaRPr lang="en-US"/>
          </a:p>
        </p:txBody>
      </p:sp>
    </p:spTree>
    <p:extLst>
      <p:ext uri="{BB962C8B-B14F-4D97-AF65-F5344CB8AC3E}">
        <p14:creationId xmlns:p14="http://schemas.microsoft.com/office/powerpoint/2010/main" val="371246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15</a:t>
            </a:fld>
            <a:endParaRPr lang="en-US"/>
          </a:p>
        </p:txBody>
      </p:sp>
    </p:spTree>
    <p:extLst>
      <p:ext uri="{BB962C8B-B14F-4D97-AF65-F5344CB8AC3E}">
        <p14:creationId xmlns:p14="http://schemas.microsoft.com/office/powerpoint/2010/main" val="43455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300" kern="1200" dirty="0" smtClean="0">
                <a:solidFill>
                  <a:schemeClr val="tx1"/>
                </a:solidFill>
                <a:latin typeface="+mn-lt"/>
                <a:ea typeface="+mn-ea"/>
                <a:cs typeface="+mn-cs"/>
              </a:rPr>
              <a:t>然后以一个实例来展示关键路径的挖掘过程，左图是一个污染物传播网络图，以</a:t>
            </a:r>
            <a:r>
              <a:rPr lang="en-US" altLang="zh-CN" sz="1300" kern="1200" dirty="0" smtClean="0">
                <a:solidFill>
                  <a:schemeClr val="tx1"/>
                </a:solidFill>
                <a:latin typeface="+mn-lt"/>
                <a:ea typeface="+mn-ea"/>
                <a:cs typeface="+mn-cs"/>
              </a:rPr>
              <a:t>A</a:t>
            </a:r>
            <a:r>
              <a:rPr lang="zh-CN" altLang="en-US" sz="1300" kern="1200" dirty="0" smtClean="0">
                <a:solidFill>
                  <a:schemeClr val="tx1"/>
                </a:solidFill>
                <a:latin typeface="+mn-lt"/>
                <a:ea typeface="+mn-ea"/>
                <a:cs typeface="+mn-cs"/>
              </a:rPr>
              <a:t>为起点进行深度优先遍历。</a:t>
            </a:r>
            <a:endParaRPr lang="en-US" altLang="zh-CN" sz="1300" kern="1200" dirty="0" smtClean="0">
              <a:solidFill>
                <a:schemeClr val="tx1"/>
              </a:solidFill>
              <a:latin typeface="+mn-lt"/>
              <a:ea typeface="+mn-ea"/>
              <a:cs typeface="+mn-cs"/>
            </a:endParaRPr>
          </a:p>
          <a:p>
            <a:r>
              <a:rPr lang="zh-CN" altLang="en-US" sz="1300" kern="1200" dirty="0" smtClean="0">
                <a:solidFill>
                  <a:schemeClr val="tx1"/>
                </a:solidFill>
                <a:latin typeface="+mn-lt"/>
                <a:ea typeface="+mn-ea"/>
                <a:cs typeface="+mn-cs"/>
              </a:rPr>
              <a:t>将路径片段映射到图矩阵中，其中矩阵中的二进制数的</a:t>
            </a:r>
            <a:r>
              <a:rPr lang="en-US" altLang="zh-CN" sz="1300" kern="1200" dirty="0" smtClean="0">
                <a:solidFill>
                  <a:schemeClr val="tx1"/>
                </a:solidFill>
                <a:latin typeface="+mn-lt"/>
                <a:ea typeface="+mn-ea"/>
                <a:cs typeface="+mn-cs"/>
              </a:rPr>
              <a:t>0</a:t>
            </a:r>
            <a:r>
              <a:rPr lang="zh-CN" altLang="en-US" sz="1300" kern="1200" dirty="0" smtClean="0">
                <a:solidFill>
                  <a:schemeClr val="tx1"/>
                </a:solidFill>
                <a:latin typeface="+mn-lt"/>
                <a:ea typeface="+mn-ea"/>
                <a:cs typeface="+mn-cs"/>
              </a:rPr>
              <a:t>，</a:t>
            </a:r>
            <a:r>
              <a:rPr lang="en-US" altLang="zh-CN" sz="1300" kern="1200" dirty="0" smtClean="0">
                <a:solidFill>
                  <a:schemeClr val="tx1"/>
                </a:solidFill>
                <a:latin typeface="+mn-lt"/>
                <a:ea typeface="+mn-ea"/>
                <a:cs typeface="+mn-cs"/>
              </a:rPr>
              <a:t>1</a:t>
            </a:r>
            <a:r>
              <a:rPr lang="zh-CN" altLang="en-US" sz="1300" kern="1200" dirty="0" smtClean="0">
                <a:solidFill>
                  <a:schemeClr val="tx1"/>
                </a:solidFill>
                <a:latin typeface="+mn-lt"/>
                <a:ea typeface="+mn-ea"/>
                <a:cs typeface="+mn-cs"/>
              </a:rPr>
              <a:t>表示了该路径片段在子图中的出现情况，</a:t>
            </a:r>
          </a:p>
          <a:p>
            <a:r>
              <a:rPr lang="zh-CN" altLang="en-US" sz="1300" kern="1200" dirty="0" smtClean="0">
                <a:solidFill>
                  <a:schemeClr val="tx1"/>
                </a:solidFill>
                <a:latin typeface="+mn-lt"/>
                <a:ea typeface="+mn-ea"/>
                <a:cs typeface="+mn-cs"/>
              </a:rPr>
              <a:t>设置频繁阈值为</a:t>
            </a:r>
            <a:r>
              <a:rPr lang="en-US" altLang="zh-CN" sz="1300" kern="1200" dirty="0" smtClean="0">
                <a:solidFill>
                  <a:schemeClr val="tx1"/>
                </a:solidFill>
                <a:latin typeface="+mn-lt"/>
                <a:ea typeface="+mn-ea"/>
                <a:cs typeface="+mn-cs"/>
              </a:rPr>
              <a:t>2</a:t>
            </a:r>
            <a:r>
              <a:rPr lang="zh-CN" altLang="en-US" sz="1300" kern="1200" dirty="0" smtClean="0">
                <a:solidFill>
                  <a:schemeClr val="tx1"/>
                </a:solidFill>
                <a:latin typeface="+mn-lt"/>
                <a:ea typeface="+mn-ea"/>
                <a:cs typeface="+mn-cs"/>
              </a:rPr>
              <a:t>，将出现次数小于</a:t>
            </a:r>
            <a:r>
              <a:rPr lang="en-US" altLang="zh-CN" sz="1300" kern="1200" dirty="0" smtClean="0">
                <a:solidFill>
                  <a:schemeClr val="tx1"/>
                </a:solidFill>
                <a:latin typeface="+mn-lt"/>
                <a:ea typeface="+mn-ea"/>
                <a:cs typeface="+mn-cs"/>
              </a:rPr>
              <a:t>2</a:t>
            </a:r>
            <a:r>
              <a:rPr lang="zh-CN" altLang="en-US" sz="1300" kern="1200" dirty="0" smtClean="0">
                <a:solidFill>
                  <a:schemeClr val="tx1"/>
                </a:solidFill>
                <a:latin typeface="+mn-lt"/>
                <a:ea typeface="+mn-ea"/>
                <a:cs typeface="+mn-cs"/>
              </a:rPr>
              <a:t>的边在图矩阵中置为</a:t>
            </a:r>
            <a:r>
              <a:rPr lang="en-US" altLang="zh-CN" sz="1300" kern="1200" dirty="0" smtClean="0">
                <a:solidFill>
                  <a:schemeClr val="tx1"/>
                </a:solidFill>
                <a:latin typeface="+mn-lt"/>
                <a:ea typeface="+mn-ea"/>
                <a:cs typeface="+mn-cs"/>
              </a:rPr>
              <a:t>0</a:t>
            </a:r>
            <a:r>
              <a:rPr lang="zh-CN" altLang="en-US" sz="1300" kern="1200" dirty="0" smtClean="0">
                <a:solidFill>
                  <a:schemeClr val="tx1"/>
                </a:solidFill>
                <a:latin typeface="+mn-lt"/>
                <a:ea typeface="+mn-ea"/>
                <a:cs typeface="+mn-cs"/>
              </a:rPr>
              <a:t>，然后将二进制数转化为十进制数。</a:t>
            </a:r>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16</a:t>
            </a:fld>
            <a:endParaRPr lang="en-US"/>
          </a:p>
        </p:txBody>
      </p:sp>
    </p:spTree>
    <p:extLst>
      <p:ext uri="{BB962C8B-B14F-4D97-AF65-F5344CB8AC3E}">
        <p14:creationId xmlns:p14="http://schemas.microsoft.com/office/powerpoint/2010/main" val="2094288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300" kern="1200" dirty="0" smtClean="0">
                <a:solidFill>
                  <a:schemeClr val="tx1"/>
                </a:solidFill>
                <a:latin typeface="+mn-lt"/>
                <a:ea typeface="+mn-ea"/>
                <a:cs typeface="+mn-cs"/>
              </a:rPr>
              <a:t>从简化图矩阵中可以看出，存在十进制数相同的边，表明这些边同时出现在了相同的子图序列下。</a:t>
            </a:r>
          </a:p>
          <a:p>
            <a:endParaRPr lang="en-US" altLang="zh-CN" sz="1300" kern="1200" dirty="0" smtClean="0">
              <a:solidFill>
                <a:schemeClr val="tx1"/>
              </a:solidFill>
              <a:latin typeface="+mn-lt"/>
              <a:ea typeface="+mn-ea"/>
              <a:cs typeface="+mn-cs"/>
            </a:endParaRPr>
          </a:p>
          <a:p>
            <a:r>
              <a:rPr lang="zh-CN" altLang="en-US" sz="1300" kern="1200" dirty="0" smtClean="0">
                <a:solidFill>
                  <a:schemeClr val="tx1"/>
                </a:solidFill>
                <a:latin typeface="+mn-lt"/>
                <a:ea typeface="+mn-ea"/>
                <a:cs typeface="+mn-cs"/>
              </a:rPr>
              <a:t>简化图矩阵中存在两种子图序列：</a:t>
            </a:r>
          </a:p>
          <a:p>
            <a:r>
              <a:rPr lang="zh-CN" altLang="en-US" sz="1300" kern="1200" dirty="0" smtClean="0">
                <a:solidFill>
                  <a:schemeClr val="tx1"/>
                </a:solidFill>
                <a:latin typeface="+mn-lt"/>
                <a:ea typeface="+mn-ea"/>
                <a:cs typeface="+mn-cs"/>
              </a:rPr>
              <a:t>子图序列下的路径片段很少，但是子图序列中涉及到的子图很多；</a:t>
            </a:r>
          </a:p>
          <a:p>
            <a:r>
              <a:rPr lang="zh-CN" altLang="en-US" sz="1300" kern="1200" dirty="0" smtClean="0">
                <a:solidFill>
                  <a:schemeClr val="tx1"/>
                </a:solidFill>
                <a:latin typeface="+mn-lt"/>
                <a:ea typeface="+mn-ea"/>
                <a:cs typeface="+mn-cs"/>
              </a:rPr>
              <a:t>子图序列下的路径片段很多，但是子图序列中涉及到的子图却很少。 </a:t>
            </a:r>
          </a:p>
          <a:p>
            <a:endParaRPr lang="zh-CN" altLang="en-US" sz="1300" kern="1200" dirty="0" smtClean="0">
              <a:solidFill>
                <a:schemeClr val="tx1"/>
              </a:solidFill>
              <a:latin typeface="+mn-lt"/>
              <a:ea typeface="+mn-ea"/>
              <a:cs typeface="+mn-cs"/>
            </a:endParaRPr>
          </a:p>
          <a:p>
            <a:r>
              <a:rPr lang="zh-CN" altLang="en-US" sz="1300" kern="1200" dirty="0" smtClean="0">
                <a:solidFill>
                  <a:schemeClr val="tx1"/>
                </a:solidFill>
                <a:latin typeface="+mn-lt"/>
                <a:ea typeface="+mn-ea"/>
                <a:cs typeface="+mn-cs"/>
              </a:rPr>
              <a:t>本文为同时考虑这两种情况，提出如下公式，通过这个公式对每个子图序列进行评分，取排名的</a:t>
            </a:r>
            <a:r>
              <a:rPr lang="en-US" altLang="zh-CN" sz="1300" kern="1200" dirty="0" smtClean="0">
                <a:solidFill>
                  <a:schemeClr val="tx1"/>
                </a:solidFill>
                <a:latin typeface="+mn-lt"/>
                <a:ea typeface="+mn-ea"/>
                <a:cs typeface="+mn-cs"/>
              </a:rPr>
              <a:t>top-3</a:t>
            </a:r>
            <a:r>
              <a:rPr lang="zh-CN" altLang="en-US" sz="1300" kern="1200" dirty="0" smtClean="0">
                <a:solidFill>
                  <a:schemeClr val="tx1"/>
                </a:solidFill>
                <a:latin typeface="+mn-lt"/>
                <a:ea typeface="+mn-ea"/>
                <a:cs typeface="+mn-cs"/>
              </a:rPr>
              <a:t>，并将这些子图序列下的路径片段进行拼接，最终形成关键路径。</a:t>
            </a:r>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17</a:t>
            </a:fld>
            <a:endParaRPr lang="en-US"/>
          </a:p>
        </p:txBody>
      </p:sp>
    </p:spTree>
    <p:extLst>
      <p:ext uri="{BB962C8B-B14F-4D97-AF65-F5344CB8AC3E}">
        <p14:creationId xmlns:p14="http://schemas.microsoft.com/office/powerpoint/2010/main" val="93018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18</a:t>
            </a:fld>
            <a:endParaRPr lang="en-US"/>
          </a:p>
        </p:txBody>
      </p:sp>
    </p:spTree>
    <p:extLst>
      <p:ext uri="{BB962C8B-B14F-4D97-AF65-F5344CB8AC3E}">
        <p14:creationId xmlns:p14="http://schemas.microsoft.com/office/powerpoint/2010/main" val="98705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300" kern="1200" dirty="0" smtClean="0">
                <a:solidFill>
                  <a:schemeClr val="tx1"/>
                </a:solidFill>
                <a:latin typeface="+mn-lt"/>
                <a:ea typeface="+mn-ea"/>
                <a:cs typeface="+mn-cs"/>
              </a:rPr>
              <a:t>本文以京津冀数据为例，以北京为终点，其他城市为起点，挖掘出了如下关键关键路径</a:t>
            </a:r>
          </a:p>
          <a:p>
            <a:endParaRPr lang="zh-CN" alt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211524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475201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smtClean="0">
                <a:solidFill>
                  <a:schemeClr val="tx1"/>
                </a:solidFill>
                <a:effectLst/>
                <a:latin typeface="+mn-lt"/>
                <a:ea typeface="+mn-ea"/>
                <a:cs typeface="+mn-cs"/>
              </a:rPr>
              <a:t>将这些路径用</a:t>
            </a:r>
            <a:r>
              <a:rPr lang="en-US" altLang="zh-CN" sz="1300" kern="1200" dirty="0" err="1" smtClean="0">
                <a:solidFill>
                  <a:schemeClr val="tx1"/>
                </a:solidFill>
                <a:effectLst/>
                <a:latin typeface="+mn-lt"/>
                <a:ea typeface="+mn-ea"/>
                <a:cs typeface="+mn-cs"/>
              </a:rPr>
              <a:t>Echarts</a:t>
            </a:r>
            <a:r>
              <a:rPr lang="zh-CN" altLang="en-US" sz="1300" kern="1200" dirty="0" smtClean="0">
                <a:solidFill>
                  <a:schemeClr val="tx1"/>
                </a:solidFill>
                <a:effectLst/>
                <a:latin typeface="+mn-lt"/>
                <a:ea typeface="+mn-ea"/>
                <a:cs typeface="+mn-cs"/>
              </a:rPr>
              <a:t>绘制在地图上，</a:t>
            </a:r>
            <a:r>
              <a:rPr lang="zh-CN" altLang="zh-CN" sz="1300" kern="1200" dirty="0" smtClean="0">
                <a:solidFill>
                  <a:schemeClr val="tx1"/>
                </a:solidFill>
                <a:effectLst/>
                <a:latin typeface="+mn-lt"/>
                <a:ea typeface="+mn-ea"/>
                <a:cs typeface="+mn-cs"/>
              </a:rPr>
              <a:t>红色路线为各城市的污染物关键传播路径，其中部分路径存在重叠。</a:t>
            </a:r>
            <a:endParaRPr lang="en-US" altLang="zh-CN" sz="1300" kern="1200" dirty="0" smtClean="0">
              <a:solidFill>
                <a:schemeClr val="tx1"/>
              </a:solidFill>
              <a:effectLst/>
              <a:latin typeface="+mn-lt"/>
              <a:ea typeface="+mn-ea"/>
              <a:cs typeface="+mn-cs"/>
            </a:endParaRPr>
          </a:p>
          <a:p>
            <a:r>
              <a:rPr lang="zh-CN" altLang="zh-CN" sz="1300" kern="1200" dirty="0" smtClean="0">
                <a:solidFill>
                  <a:schemeClr val="tx1"/>
                </a:solidFill>
                <a:effectLst/>
                <a:latin typeface="+mn-lt"/>
                <a:ea typeface="+mn-ea"/>
                <a:cs typeface="+mn-cs"/>
              </a:rPr>
              <a:t>在京津冀地区的西南部，污染物沿着太行山脉的走势由石家庄地区将污染物输送至北京地区，途中与保定、廊坊地区的污染物传播路径相汇合；</a:t>
            </a:r>
            <a:endParaRPr lang="en-US" altLang="zh-CN" sz="1300" kern="1200" dirty="0" smtClean="0">
              <a:solidFill>
                <a:schemeClr val="tx1"/>
              </a:solidFill>
              <a:effectLst/>
              <a:latin typeface="+mn-lt"/>
              <a:ea typeface="+mn-ea"/>
              <a:cs typeface="+mn-cs"/>
            </a:endParaRPr>
          </a:p>
          <a:p>
            <a:r>
              <a:rPr lang="zh-CN" altLang="zh-CN" sz="1300" kern="1200" dirty="0" smtClean="0">
                <a:solidFill>
                  <a:schemeClr val="tx1"/>
                </a:solidFill>
                <a:effectLst/>
                <a:latin typeface="+mn-lt"/>
                <a:ea typeface="+mn-ea"/>
                <a:cs typeface="+mn-cs"/>
              </a:rPr>
              <a:t>东南方向污染物由沧州和天津输送至北京地区，途中与廊坊地区的污染物传播路径相汇合。</a:t>
            </a:r>
            <a:endParaRPr lang="en-US" altLang="zh-CN" sz="1300" kern="1200" dirty="0" smtClean="0">
              <a:solidFill>
                <a:schemeClr val="tx1"/>
              </a:solidFill>
              <a:effectLst/>
              <a:latin typeface="+mn-lt"/>
              <a:ea typeface="+mn-ea"/>
              <a:cs typeface="+mn-cs"/>
            </a:endParaRPr>
          </a:p>
          <a:p>
            <a:r>
              <a:rPr lang="zh-CN" altLang="zh-CN" sz="1300" kern="1200" dirty="0" smtClean="0">
                <a:solidFill>
                  <a:schemeClr val="tx1"/>
                </a:solidFill>
                <a:effectLst/>
                <a:latin typeface="+mn-lt"/>
                <a:ea typeface="+mn-ea"/>
                <a:cs typeface="+mn-cs"/>
              </a:rPr>
              <a:t>东北方向由唐山地区沿燕山山脉传播至北京地区，途中与天津地区的污染物传播路径相汇合。</a:t>
            </a:r>
            <a:endParaRPr lang="en-US" altLang="zh-CN" sz="1300" kern="1200" dirty="0" smtClean="0">
              <a:solidFill>
                <a:schemeClr val="tx1"/>
              </a:solidFill>
              <a:effectLst/>
              <a:latin typeface="+mn-lt"/>
              <a:ea typeface="+mn-ea"/>
              <a:cs typeface="+mn-cs"/>
            </a:endParaRPr>
          </a:p>
          <a:p>
            <a:r>
              <a:rPr lang="zh-CN" altLang="zh-CN" sz="1300" kern="1200" dirty="0" smtClean="0">
                <a:solidFill>
                  <a:schemeClr val="tx1"/>
                </a:solidFill>
                <a:effectLst/>
                <a:latin typeface="+mn-lt"/>
                <a:ea typeface="+mn-ea"/>
                <a:cs typeface="+mn-cs"/>
              </a:rPr>
              <a:t>由此可见，此污染物的关键传播路径与实际中的地理特征以及气象特征基本吻合，即证明了此挖掘关键路径方法的可行性</a:t>
            </a:r>
            <a:r>
              <a:rPr lang="zh-CN" altLang="zh-CN" dirty="0" smtClean="0">
                <a:effectLst/>
              </a:rPr>
              <a:t> </a:t>
            </a:r>
            <a:endParaRPr lang="en-US" altLang="zh-CN" sz="1300" kern="1200" dirty="0" smtClean="0">
              <a:solidFill>
                <a:schemeClr val="tx1"/>
              </a:solidFill>
              <a:effectLst/>
              <a:latin typeface="+mn-lt"/>
              <a:ea typeface="+mn-ea"/>
              <a:cs typeface="+mn-cs"/>
            </a:endParaRPr>
          </a:p>
          <a:p>
            <a:endParaRPr lang="en-US" altLang="zh-CN" sz="1300" kern="1200" dirty="0" smtClean="0">
              <a:solidFill>
                <a:schemeClr val="tx1"/>
              </a:solidFill>
              <a:effectLst/>
              <a:latin typeface="+mn-lt"/>
              <a:ea typeface="+mn-ea"/>
              <a:cs typeface="+mn-cs"/>
            </a:endParaRPr>
          </a:p>
          <a:p>
            <a:r>
              <a:rPr lang="zh-CN" altLang="zh-CN" sz="1300" kern="1200" dirty="0" smtClean="0">
                <a:solidFill>
                  <a:schemeClr val="tx1"/>
                </a:solidFill>
                <a:effectLst/>
                <a:latin typeface="+mn-lt"/>
                <a:ea typeface="+mn-ea"/>
                <a:cs typeface="+mn-cs"/>
              </a:rPr>
              <a:t>各地区的污染物关键传播路径上的站点覆盖率基本都超过了</a:t>
            </a:r>
            <a:r>
              <a:rPr lang="en-US" altLang="zh-CN" sz="1300" kern="1200" dirty="0" smtClean="0">
                <a:solidFill>
                  <a:schemeClr val="tx1"/>
                </a:solidFill>
                <a:effectLst/>
                <a:latin typeface="+mn-lt"/>
                <a:ea typeface="+mn-ea"/>
                <a:cs typeface="+mn-cs"/>
              </a:rPr>
              <a:t>60%</a:t>
            </a:r>
            <a:r>
              <a:rPr lang="zh-CN" altLang="zh-CN" sz="1300" kern="1200" dirty="0" smtClean="0">
                <a:solidFill>
                  <a:schemeClr val="tx1"/>
                </a:solidFill>
                <a:effectLst/>
                <a:latin typeface="+mn-lt"/>
                <a:ea typeface="+mn-ea"/>
                <a:cs typeface="+mn-cs"/>
              </a:rPr>
              <a:t>，而且在重污染过程中在各地区的污染物关键传播路径上的传播次数均达到了半数以上，甚至有些在</a:t>
            </a:r>
            <a:r>
              <a:rPr lang="en-US" altLang="zh-CN" sz="1300" kern="1200" dirty="0" smtClean="0">
                <a:solidFill>
                  <a:schemeClr val="tx1"/>
                </a:solidFill>
                <a:effectLst/>
                <a:latin typeface="+mn-lt"/>
                <a:ea typeface="+mn-ea"/>
                <a:cs typeface="+mn-cs"/>
              </a:rPr>
              <a:t>70%</a:t>
            </a:r>
            <a:r>
              <a:rPr lang="zh-CN" altLang="zh-CN" sz="1300" kern="1200" dirty="0" smtClean="0">
                <a:solidFill>
                  <a:schemeClr val="tx1"/>
                </a:solidFill>
                <a:effectLst/>
                <a:latin typeface="+mn-lt"/>
                <a:ea typeface="+mn-ea"/>
                <a:cs typeface="+mn-cs"/>
              </a:rPr>
              <a:t>左右，因此可认为这些污染物关键传播路径的有效性以及可行性。</a:t>
            </a:r>
            <a:endParaRPr lang="en-US" altLang="zh-CN" sz="1300" kern="1200" dirty="0" smtClean="0">
              <a:solidFill>
                <a:schemeClr val="tx1"/>
              </a:solidFill>
              <a:effectLst/>
              <a:latin typeface="+mn-lt"/>
              <a:ea typeface="+mn-ea"/>
              <a:cs typeface="+mn-cs"/>
            </a:endParaRPr>
          </a:p>
          <a:p>
            <a:r>
              <a:rPr lang="zh-CN" altLang="zh-CN" dirty="0" smtClean="0">
                <a:effectLst/>
              </a:rPr>
              <a:t> </a:t>
            </a:r>
            <a:endParaRPr lang="en-US" altLang="zh-CN" dirty="0" smtClean="0">
              <a:effectLst/>
            </a:endParaRPr>
          </a:p>
        </p:txBody>
      </p:sp>
      <p:sp>
        <p:nvSpPr>
          <p:cNvPr id="4" name="灯片编号占位符 3"/>
          <p:cNvSpPr>
            <a:spLocks noGrp="1"/>
          </p:cNvSpPr>
          <p:nvPr>
            <p:ph type="sldNum" sz="quarter" idx="10"/>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73207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3863080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关本文键节点挖掘方法是在</a:t>
            </a:r>
            <a:r>
              <a:rPr lang="en-US" altLang="zh-CN" dirty="0" smtClean="0"/>
              <a:t>PageRank</a:t>
            </a:r>
            <a:r>
              <a:rPr lang="zh-CN" altLang="en-US" dirty="0" smtClean="0"/>
              <a:t>算法的基础上进行的改进，将均匀分配的转移概率改进为按权重分配的转移概率，因此，最终的公式为。。。其中</a:t>
            </a:r>
            <a:r>
              <a:rPr lang="zh-CN" altLang="en-US" baseline="0" dirty="0" smtClean="0"/>
              <a:t>  为监测站当地由于自身原因发生污染的概率。</a:t>
            </a: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79725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581309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buAutoNum type="arabicPeriod"/>
            </a:pPr>
            <a:r>
              <a:rPr lang="zh-CN" altLang="en-US" sz="1300" kern="1200" dirty="0" smtClean="0">
                <a:solidFill>
                  <a:schemeClr val="tx1"/>
                </a:solidFill>
                <a:effectLst/>
                <a:latin typeface="+mn-lt"/>
                <a:ea typeface="+mn-ea"/>
                <a:cs typeface="+mn-cs"/>
              </a:rPr>
              <a:t>对</a:t>
            </a:r>
            <a:r>
              <a:rPr lang="en-US" altLang="zh-CN" sz="1300" kern="1200" dirty="0" smtClean="0">
                <a:solidFill>
                  <a:schemeClr val="tx1"/>
                </a:solidFill>
                <a:effectLst/>
                <a:latin typeface="+mn-lt"/>
                <a:ea typeface="+mn-ea"/>
                <a:cs typeface="+mn-cs"/>
              </a:rPr>
              <a:t>SR</a:t>
            </a:r>
            <a:r>
              <a:rPr lang="zh-CN" altLang="en-US" sz="1300" kern="1200" dirty="0" smtClean="0">
                <a:solidFill>
                  <a:schemeClr val="tx1"/>
                </a:solidFill>
                <a:effectLst/>
                <a:latin typeface="+mn-lt"/>
                <a:ea typeface="+mn-ea"/>
                <a:cs typeface="+mn-cs"/>
              </a:rPr>
              <a:t>进行排序，取前</a:t>
            </a:r>
            <a:r>
              <a:rPr lang="en-US" altLang="zh-CN" sz="1300" kern="1200" dirty="0" smtClean="0">
                <a:solidFill>
                  <a:schemeClr val="tx1"/>
                </a:solidFill>
                <a:effectLst/>
                <a:latin typeface="+mn-lt"/>
                <a:ea typeface="+mn-ea"/>
                <a:cs typeface="+mn-cs"/>
              </a:rPr>
              <a:t>20</a:t>
            </a:r>
            <a:r>
              <a:rPr lang="zh-CN" altLang="en-US" sz="1300" kern="1200" dirty="0" smtClean="0">
                <a:solidFill>
                  <a:schemeClr val="tx1"/>
                </a:solidFill>
                <a:effectLst/>
                <a:latin typeface="+mn-lt"/>
                <a:ea typeface="+mn-ea"/>
                <a:cs typeface="+mn-cs"/>
              </a:rPr>
              <a:t>个站点，并计算每个站点的污染物超标率，</a:t>
            </a:r>
            <a:endParaRPr lang="en-US" altLang="zh-CN" sz="1300" kern="1200" dirty="0" smtClean="0">
              <a:solidFill>
                <a:schemeClr val="tx1"/>
              </a:solidFill>
              <a:effectLst/>
              <a:latin typeface="+mn-lt"/>
              <a:ea typeface="+mn-ea"/>
              <a:cs typeface="+mn-cs"/>
            </a:endParaRPr>
          </a:p>
          <a:p>
            <a:pPr marL="342900" indent="-342900">
              <a:buAutoNum type="arabicPeriod"/>
            </a:pPr>
            <a:endParaRPr lang="en-US" altLang="zh-CN" sz="1300" kern="1200" dirty="0" smtClean="0">
              <a:solidFill>
                <a:schemeClr val="tx1"/>
              </a:solidFill>
              <a:effectLst/>
              <a:latin typeface="+mn-lt"/>
              <a:ea typeface="+mn-ea"/>
              <a:cs typeface="+mn-cs"/>
            </a:endParaRPr>
          </a:p>
          <a:p>
            <a:pPr marL="342900" indent="-342900">
              <a:buAutoNum type="arabicPeriod"/>
            </a:pPr>
            <a:r>
              <a:rPr lang="zh-CN" altLang="en-US" sz="1300" kern="1200" dirty="0" smtClean="0">
                <a:solidFill>
                  <a:schemeClr val="tx1"/>
                </a:solidFill>
                <a:effectLst/>
                <a:latin typeface="+mn-lt"/>
                <a:ea typeface="+mn-ea"/>
                <a:cs typeface="+mn-cs"/>
              </a:rPr>
              <a:t>由表可知，</a:t>
            </a:r>
            <a:r>
              <a:rPr lang="zh-CN" altLang="zh-CN" sz="1300" kern="1200" dirty="0" smtClean="0">
                <a:solidFill>
                  <a:schemeClr val="tx1"/>
                </a:solidFill>
                <a:effectLst/>
                <a:latin typeface="+mn-lt"/>
                <a:ea typeface="+mn-ea"/>
                <a:cs typeface="+mn-cs"/>
              </a:rPr>
              <a:t>空气质量监测站的污染物超标率与</a:t>
            </a:r>
            <a:r>
              <a:rPr lang="en-US" altLang="zh-CN" sz="1300" kern="1200" dirty="0" smtClean="0">
                <a:solidFill>
                  <a:schemeClr val="tx1"/>
                </a:solidFill>
                <a:effectLst/>
                <a:latin typeface="+mn-lt"/>
                <a:ea typeface="+mn-ea"/>
                <a:cs typeface="+mn-cs"/>
              </a:rPr>
              <a:t>SR</a:t>
            </a:r>
            <a:r>
              <a:rPr lang="zh-CN" altLang="zh-CN" sz="1300" kern="1200" dirty="0" smtClean="0">
                <a:solidFill>
                  <a:schemeClr val="tx1"/>
                </a:solidFill>
                <a:effectLst/>
                <a:latin typeface="+mn-lt"/>
                <a:ea typeface="+mn-ea"/>
                <a:cs typeface="+mn-cs"/>
              </a:rPr>
              <a:t>值的趋势基本相符，随着</a:t>
            </a:r>
            <a:r>
              <a:rPr lang="en-US" altLang="zh-CN" sz="1300" kern="1200" dirty="0" smtClean="0">
                <a:solidFill>
                  <a:schemeClr val="tx1"/>
                </a:solidFill>
                <a:effectLst/>
                <a:latin typeface="+mn-lt"/>
                <a:ea typeface="+mn-ea"/>
                <a:cs typeface="+mn-cs"/>
              </a:rPr>
              <a:t>SR</a:t>
            </a:r>
            <a:r>
              <a:rPr lang="zh-CN" altLang="zh-CN" sz="1300" kern="1200" dirty="0" smtClean="0">
                <a:solidFill>
                  <a:schemeClr val="tx1"/>
                </a:solidFill>
                <a:effectLst/>
                <a:latin typeface="+mn-lt"/>
                <a:ea typeface="+mn-ea"/>
                <a:cs typeface="+mn-cs"/>
              </a:rPr>
              <a:t>值的降低，监测站的污染物超标率也随之降低。由此可证明</a:t>
            </a:r>
            <a:r>
              <a:rPr lang="en-US" altLang="zh-CN" sz="1300" kern="1200" dirty="0" err="1" smtClean="0">
                <a:solidFill>
                  <a:schemeClr val="tx1"/>
                </a:solidFill>
                <a:effectLst/>
                <a:latin typeface="+mn-lt"/>
                <a:ea typeface="+mn-ea"/>
                <a:cs typeface="+mn-cs"/>
              </a:rPr>
              <a:t>StationRank</a:t>
            </a:r>
            <a:r>
              <a:rPr lang="zh-CN" altLang="zh-CN" sz="1300" kern="1200" dirty="0" smtClean="0">
                <a:solidFill>
                  <a:schemeClr val="tx1"/>
                </a:solidFill>
                <a:effectLst/>
                <a:latin typeface="+mn-lt"/>
                <a:ea typeface="+mn-ea"/>
                <a:cs typeface="+mn-cs"/>
              </a:rPr>
              <a:t>算法</a:t>
            </a:r>
            <a:r>
              <a:rPr lang="zh-CN" altLang="en-US" sz="1300" kern="1200" dirty="0" smtClean="0">
                <a:solidFill>
                  <a:schemeClr val="tx1"/>
                </a:solidFill>
                <a:effectLst/>
                <a:latin typeface="+mn-lt"/>
                <a:ea typeface="+mn-ea"/>
                <a:cs typeface="+mn-cs"/>
              </a:rPr>
              <a:t>的计算结果基本符合实际情况</a:t>
            </a:r>
            <a:r>
              <a:rPr lang="zh-CN" altLang="zh-CN" sz="1300" kern="1200" dirty="0" smtClean="0">
                <a:solidFill>
                  <a:schemeClr val="tx1"/>
                </a:solidFill>
                <a:effectLst/>
                <a:latin typeface="+mn-lt"/>
                <a:ea typeface="+mn-ea"/>
                <a:cs typeface="+mn-cs"/>
              </a:rPr>
              <a:t>。</a:t>
            </a:r>
            <a:r>
              <a:rPr lang="zh-CN" altLang="zh-CN" dirty="0" smtClean="0">
                <a:effectLst/>
              </a:rPr>
              <a:t> </a:t>
            </a:r>
            <a:endParaRPr lang="en-US" altLang="zh-CN" dirty="0" smtClean="0">
              <a:effectLst/>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1059740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sz="1300" kern="1200" dirty="0" smtClean="0">
                <a:solidFill>
                  <a:schemeClr val="tx1"/>
                </a:solidFill>
                <a:effectLst/>
                <a:latin typeface="+mn-lt"/>
                <a:ea typeface="+mn-ea"/>
                <a:cs typeface="+mn-cs"/>
              </a:rPr>
              <a:t>然后计算每个站点的入度强度，</a:t>
            </a:r>
            <a:endParaRPr lang="en-US" altLang="zh-CN" sz="1300" kern="1200" dirty="0" smtClean="0">
              <a:solidFill>
                <a:schemeClr val="tx1"/>
              </a:solidFill>
              <a:effectLst/>
              <a:latin typeface="+mn-lt"/>
              <a:ea typeface="+mn-ea"/>
              <a:cs typeface="+mn-cs"/>
            </a:endParaRPr>
          </a:p>
          <a:p>
            <a:r>
              <a:rPr lang="zh-CN" altLang="en-US" sz="1300" kern="1200" dirty="0" smtClean="0">
                <a:solidFill>
                  <a:schemeClr val="tx1"/>
                </a:solidFill>
                <a:effectLst/>
                <a:latin typeface="+mn-lt"/>
                <a:ea typeface="+mn-ea"/>
                <a:cs typeface="+mn-cs"/>
              </a:rPr>
              <a:t>发现</a:t>
            </a:r>
            <a:r>
              <a:rPr lang="zh-CN" altLang="zh-CN" sz="1300" kern="1200" dirty="0" smtClean="0">
                <a:solidFill>
                  <a:schemeClr val="tx1"/>
                </a:solidFill>
                <a:effectLst/>
                <a:latin typeface="+mn-lt"/>
                <a:ea typeface="+mn-ea"/>
                <a:cs typeface="+mn-cs"/>
              </a:rPr>
              <a:t>随着站点关键度排序序号的增大，站点的入度强度和</a:t>
            </a:r>
            <a:r>
              <a:rPr lang="en-US" altLang="zh-CN" sz="1300" kern="1200" dirty="0" smtClean="0">
                <a:solidFill>
                  <a:schemeClr val="tx1"/>
                </a:solidFill>
                <a:effectLst/>
                <a:latin typeface="+mn-lt"/>
                <a:ea typeface="+mn-ea"/>
                <a:cs typeface="+mn-cs"/>
              </a:rPr>
              <a:t>SR</a:t>
            </a:r>
            <a:r>
              <a:rPr lang="zh-CN" altLang="zh-CN" sz="1300" kern="1200" dirty="0" smtClean="0">
                <a:solidFill>
                  <a:schemeClr val="tx1"/>
                </a:solidFill>
                <a:effectLst/>
                <a:latin typeface="+mn-lt"/>
                <a:ea typeface="+mn-ea"/>
                <a:cs typeface="+mn-cs"/>
              </a:rPr>
              <a:t>值下降的趋势基本吻合，两者基本符合正相关系，因此证明了</a:t>
            </a:r>
            <a:r>
              <a:rPr lang="en-US" altLang="zh-CN" sz="1300" kern="1200" dirty="0" err="1" smtClean="0">
                <a:solidFill>
                  <a:schemeClr val="tx1"/>
                </a:solidFill>
                <a:effectLst/>
                <a:latin typeface="+mn-lt"/>
                <a:ea typeface="+mn-ea"/>
                <a:cs typeface="+mn-cs"/>
              </a:rPr>
              <a:t>StationRank</a:t>
            </a:r>
            <a:r>
              <a:rPr lang="zh-CN" altLang="zh-CN" sz="1300" kern="1200" dirty="0" smtClean="0">
                <a:solidFill>
                  <a:schemeClr val="tx1"/>
                </a:solidFill>
                <a:effectLst/>
                <a:latin typeface="+mn-lt"/>
                <a:ea typeface="+mn-ea"/>
                <a:cs typeface="+mn-cs"/>
              </a:rPr>
              <a:t>算法的正确性。</a:t>
            </a:r>
            <a:r>
              <a:rPr lang="zh-CN" altLang="zh-CN" dirty="0" smtClean="0">
                <a:effectLst/>
              </a:rPr>
              <a:t> </a:t>
            </a: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112425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1153863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27</a:t>
            </a:fld>
            <a:endParaRPr lang="en-US"/>
          </a:p>
        </p:txBody>
      </p:sp>
    </p:spTree>
    <p:extLst>
      <p:ext uri="{BB962C8B-B14F-4D97-AF65-F5344CB8AC3E}">
        <p14:creationId xmlns:p14="http://schemas.microsoft.com/office/powerpoint/2010/main" val="1812661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3622694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30359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kern="1200" dirty="0" smtClean="0">
                <a:solidFill>
                  <a:schemeClr val="tx1"/>
                </a:solidFill>
                <a:latin typeface="+mn-lt"/>
                <a:ea typeface="+mn-ea"/>
                <a:cs typeface="+mn-cs"/>
              </a:rPr>
              <a:t>日益严重的大气污染已经严重的威胁到了人们的生活以及经济的发展。</a:t>
            </a:r>
          </a:p>
          <a:p>
            <a:r>
              <a:rPr lang="zh-CN" altLang="en-US" sz="1300" kern="1200" dirty="0" smtClean="0">
                <a:solidFill>
                  <a:schemeClr val="tx1"/>
                </a:solidFill>
                <a:latin typeface="+mn-lt"/>
                <a:ea typeface="+mn-ea"/>
                <a:cs typeface="+mn-cs"/>
              </a:rPr>
              <a:t>复杂的大气污染物交互和传输使得大气污染防控十分困难。</a:t>
            </a:r>
          </a:p>
          <a:p>
            <a:r>
              <a:rPr lang="zh-CN" altLang="en-US" sz="1300" kern="1200" dirty="0" smtClean="0">
                <a:solidFill>
                  <a:schemeClr val="tx1"/>
                </a:solidFill>
                <a:latin typeface="+mn-lt"/>
                <a:ea typeface="+mn-ea"/>
                <a:cs typeface="+mn-cs"/>
              </a:rPr>
              <a:t>不合理的空气质量监测站选址无法准确切实的采集相关数据。</a:t>
            </a:r>
          </a:p>
          <a:p>
            <a:endParaRPr lang="en-US" altLang="zh-CN" sz="1300" kern="1200" dirty="0" smtClean="0">
              <a:solidFill>
                <a:schemeClr val="tx1"/>
              </a:solidFill>
              <a:effectLst/>
              <a:latin typeface="+mn-lt"/>
              <a:ea typeface="+mn-ea"/>
              <a:cs typeface="+mn-cs"/>
            </a:endParaRPr>
          </a:p>
          <a:p>
            <a:r>
              <a:rPr lang="zh-CN" altLang="en-US" sz="1300" kern="1200" dirty="0" smtClean="0">
                <a:solidFill>
                  <a:schemeClr val="tx1"/>
                </a:solidFill>
                <a:effectLst/>
                <a:latin typeface="+mn-lt"/>
                <a:ea typeface="+mn-ea"/>
                <a:cs typeface="+mn-cs"/>
              </a:rPr>
              <a:t>存在的主要问题</a:t>
            </a:r>
            <a:endParaRPr lang="en-US" altLang="zh-CN" sz="1300" kern="1200" dirty="0" smtClean="0">
              <a:solidFill>
                <a:schemeClr val="tx1"/>
              </a:solidFill>
              <a:effectLst/>
              <a:latin typeface="+mn-lt"/>
              <a:ea typeface="+mn-ea"/>
              <a:cs typeface="+mn-cs"/>
            </a:endParaRPr>
          </a:p>
          <a:p>
            <a:pPr marL="342900" indent="-342900">
              <a:buAutoNum type="arabicPeriod"/>
            </a:pPr>
            <a:r>
              <a:rPr lang="zh-CN" altLang="en-US" sz="1300" kern="1200" dirty="0" smtClean="0">
                <a:solidFill>
                  <a:schemeClr val="tx1"/>
                </a:solidFill>
                <a:effectLst/>
                <a:latin typeface="+mn-lt"/>
                <a:ea typeface="+mn-ea"/>
                <a:cs typeface="+mn-cs"/>
              </a:rPr>
              <a:t>对影响空气质量的诸多因素考虑不全面，没有考虑区域间的相互关联关系。</a:t>
            </a:r>
            <a:endParaRPr lang="en-US" altLang="zh-CN" sz="1300" kern="1200" dirty="0" smtClean="0">
              <a:solidFill>
                <a:schemeClr val="tx1"/>
              </a:solidFill>
              <a:effectLst/>
              <a:latin typeface="+mn-lt"/>
              <a:ea typeface="+mn-ea"/>
              <a:cs typeface="+mn-cs"/>
            </a:endParaRPr>
          </a:p>
          <a:p>
            <a:pPr marL="342900" indent="-342900">
              <a:buAutoNum type="arabicPeriod"/>
            </a:pPr>
            <a:r>
              <a:rPr lang="zh-CN" altLang="en-US" sz="1300" kern="1200" dirty="0" smtClean="0">
                <a:solidFill>
                  <a:schemeClr val="tx1"/>
                </a:solidFill>
                <a:effectLst/>
                <a:latin typeface="+mn-lt"/>
                <a:ea typeface="+mn-ea"/>
                <a:cs typeface="+mn-cs"/>
              </a:rPr>
              <a:t>污染源清单数据采集难度大，传统的方法过度依赖污染源数据的准确性。</a:t>
            </a:r>
            <a:endParaRPr lang="en-US" altLang="zh-CN" sz="1300" kern="1200" dirty="0" smtClean="0">
              <a:solidFill>
                <a:schemeClr val="tx1"/>
              </a:solidFill>
              <a:effectLst/>
              <a:latin typeface="+mn-lt"/>
              <a:ea typeface="+mn-ea"/>
              <a:cs typeface="+mn-cs"/>
            </a:endParaRPr>
          </a:p>
          <a:p>
            <a:pPr marL="342900" indent="-342900">
              <a:buAutoNum type="arabicPeriod"/>
            </a:pPr>
            <a:r>
              <a:rPr lang="zh-CN" altLang="zh-CN" sz="1300" kern="1200" dirty="0" smtClean="0">
                <a:solidFill>
                  <a:schemeClr val="tx1"/>
                </a:solidFill>
                <a:effectLst/>
                <a:latin typeface="+mn-lt"/>
                <a:ea typeface="+mn-ea"/>
                <a:cs typeface="+mn-cs"/>
              </a:rPr>
              <a:t>缺乏对污染物关键传播途径和区域空气交互影响的分析</a:t>
            </a:r>
            <a:endParaRPr lang="en-US" altLang="zh-CN" sz="1300" kern="1200" dirty="0" smtClean="0">
              <a:solidFill>
                <a:schemeClr val="tx1"/>
              </a:solidFill>
              <a:effectLst/>
              <a:latin typeface="+mn-lt"/>
              <a:ea typeface="+mn-ea"/>
              <a:cs typeface="+mn-cs"/>
            </a:endParaRPr>
          </a:p>
          <a:p>
            <a:endParaRPr lang="en-US" altLang="zh-CN" sz="1300" kern="1200" dirty="0" smtClean="0">
              <a:solidFill>
                <a:schemeClr val="tx1"/>
              </a:solidFill>
              <a:effectLst/>
              <a:latin typeface="+mn-lt"/>
              <a:ea typeface="+mn-ea"/>
              <a:cs typeface="+mn-cs"/>
            </a:endParaRPr>
          </a:p>
          <a:p>
            <a:r>
              <a:rPr lang="zh-CN" altLang="en-US" sz="1300" kern="1200" dirty="0" smtClean="0">
                <a:solidFill>
                  <a:schemeClr val="tx1"/>
                </a:solidFill>
                <a:effectLst/>
                <a:latin typeface="+mn-lt"/>
                <a:ea typeface="+mn-ea"/>
                <a:cs typeface="+mn-cs"/>
              </a:rPr>
              <a:t>复杂网络可将复杂的事物抽化，可从事物的表面来挖掘出内在的联系。</a:t>
            </a:r>
            <a:endParaRPr lang="zh-CN" altLang="zh-CN" sz="1300" kern="1200" dirty="0" smtClean="0">
              <a:solidFill>
                <a:schemeClr val="tx1"/>
              </a:solidFill>
              <a:effectLst/>
              <a:latin typeface="+mn-lt"/>
              <a:ea typeface="+mn-ea"/>
              <a:cs typeface="+mn-cs"/>
            </a:endParaRPr>
          </a:p>
          <a:p>
            <a:endParaRPr lang="en-US" altLang="zh-CN" dirty="0" smtClean="0"/>
          </a:p>
          <a:p>
            <a:r>
              <a:rPr lang="zh-CN" altLang="en-US" sz="1300" kern="1200" dirty="0" smtClean="0">
                <a:solidFill>
                  <a:schemeClr val="tx1"/>
                </a:solidFill>
                <a:latin typeface="+mn-lt"/>
                <a:ea typeface="+mn-ea"/>
                <a:cs typeface="+mn-cs"/>
              </a:rPr>
              <a:t>本文研究</a:t>
            </a:r>
            <a:r>
              <a:rPr lang="zh-CN" altLang="en-US" sz="1300" kern="1200" dirty="0" smtClean="0">
                <a:solidFill>
                  <a:schemeClr val="tx1"/>
                </a:solidFill>
                <a:latin typeface="+mn-lt"/>
                <a:ea typeface="+mn-ea"/>
                <a:cs typeface="+mn-cs"/>
              </a:rPr>
              <a:t>内容有如下四部分</a:t>
            </a:r>
            <a:endParaRPr lang="en-US" altLang="zh-CN" sz="13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1829492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首先，收集数据集并对其进行预处理，然后在污染物传播机理和传播约束条件的基础上分析污染物传播关系，并以此为依据挖掘出实时污染物传播路径，从而构建出大气污染物传播网络。</a:t>
            </a:r>
            <a:endParaRPr lang="en-US" altLang="zh-CN" dirty="0" smtClean="0"/>
          </a:p>
          <a:p>
            <a:r>
              <a:rPr lang="zh-CN" altLang="en-US" dirty="0" smtClean="0"/>
              <a:t>得到传播网络之后，在此基础上展开对关键传播路径和重要节点的研究。</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1087567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2253372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sz="1300" kern="1200" dirty="0" smtClean="0">
                <a:solidFill>
                  <a:schemeClr val="tx1"/>
                </a:solidFill>
                <a:latin typeface="+mn-lt"/>
                <a:ea typeface="+mn-ea"/>
                <a:cs typeface="+mn-cs"/>
              </a:rPr>
              <a:t>1.</a:t>
            </a:r>
            <a:r>
              <a:rPr lang="zh-CN" altLang="en-US" sz="1300" kern="1200" dirty="0" smtClean="0">
                <a:solidFill>
                  <a:schemeClr val="tx1"/>
                </a:solidFill>
                <a:latin typeface="+mn-lt"/>
                <a:ea typeface="+mn-ea"/>
                <a:cs typeface="+mn-cs"/>
              </a:rPr>
              <a:t> 传播距离计算就是就算任意两个站点之间的球面距离</a:t>
            </a:r>
          </a:p>
          <a:p>
            <a:r>
              <a:rPr lang="en-US" altLang="zh-CN" sz="1300" kern="1200" dirty="0" smtClean="0">
                <a:solidFill>
                  <a:schemeClr val="tx1"/>
                </a:solidFill>
                <a:latin typeface="+mn-lt"/>
                <a:ea typeface="+mn-ea"/>
                <a:cs typeface="+mn-cs"/>
              </a:rPr>
              <a:t>2.</a:t>
            </a:r>
            <a:r>
              <a:rPr lang="zh-CN" altLang="en-US" sz="1300" kern="1200" dirty="0" smtClean="0">
                <a:solidFill>
                  <a:schemeClr val="tx1"/>
                </a:solidFill>
                <a:latin typeface="+mn-lt"/>
                <a:ea typeface="+mn-ea"/>
                <a:cs typeface="+mn-cs"/>
              </a:rPr>
              <a:t> 风向夹角计算就是计算风向与监测站之间连线的夹角</a:t>
            </a:r>
          </a:p>
          <a:p>
            <a:r>
              <a:rPr lang="en-US" altLang="zh-CN" sz="1300" kern="1200" dirty="0" smtClean="0">
                <a:solidFill>
                  <a:schemeClr val="tx1"/>
                </a:solidFill>
                <a:latin typeface="+mn-lt"/>
                <a:ea typeface="+mn-ea"/>
                <a:cs typeface="+mn-cs"/>
              </a:rPr>
              <a:t>3.</a:t>
            </a:r>
            <a:r>
              <a:rPr lang="zh-CN" altLang="en-US" sz="1300" kern="1200" dirty="0" smtClean="0">
                <a:solidFill>
                  <a:schemeClr val="tx1"/>
                </a:solidFill>
                <a:latin typeface="+mn-lt"/>
                <a:ea typeface="+mn-ea"/>
                <a:cs typeface="+mn-cs"/>
              </a:rPr>
              <a:t> 污染物相关性就是任意两个站点之间的一个周期内污染物浓度的相关性</a:t>
            </a:r>
          </a:p>
          <a:p>
            <a:r>
              <a:rPr lang="en-US" altLang="zh-CN" sz="1300" kern="1200" dirty="0" smtClean="0">
                <a:solidFill>
                  <a:schemeClr val="tx1"/>
                </a:solidFill>
                <a:latin typeface="+mn-lt"/>
                <a:ea typeface="+mn-ea"/>
                <a:cs typeface="+mn-cs"/>
              </a:rPr>
              <a:t>4.</a:t>
            </a:r>
            <a:r>
              <a:rPr lang="zh-CN" altLang="en-US" sz="1300" kern="1200" dirty="0" smtClean="0">
                <a:solidFill>
                  <a:schemeClr val="tx1"/>
                </a:solidFill>
                <a:latin typeface="+mn-lt"/>
                <a:ea typeface="+mn-ea"/>
                <a:cs typeface="+mn-cs"/>
              </a:rPr>
              <a:t> 数据标准化就是将不同单位的数据进行无量纲化处理，为后边计算作准备</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7</a:t>
            </a:fld>
            <a:endParaRPr lang="en-US"/>
          </a:p>
        </p:txBody>
      </p:sp>
    </p:spTree>
    <p:extLst>
      <p:ext uri="{BB962C8B-B14F-4D97-AF65-F5344CB8AC3E}">
        <p14:creationId xmlns:p14="http://schemas.microsoft.com/office/powerpoint/2010/main" val="145595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300" kern="1200" dirty="0" smtClean="0">
                <a:solidFill>
                  <a:schemeClr val="tx1"/>
                </a:solidFill>
                <a:latin typeface="+mn-lt"/>
                <a:ea typeface="+mn-ea"/>
                <a:cs typeface="+mn-cs"/>
              </a:rPr>
              <a:t>污染物传播的约束条件如下</a:t>
            </a:r>
          </a:p>
          <a:p>
            <a:r>
              <a:rPr lang="en-US" altLang="zh-CN" sz="1300" kern="1200" dirty="0" smtClean="0">
                <a:solidFill>
                  <a:schemeClr val="tx1"/>
                </a:solidFill>
                <a:latin typeface="+mn-lt"/>
                <a:ea typeface="+mn-ea"/>
                <a:cs typeface="+mn-cs"/>
              </a:rPr>
              <a:t>1.</a:t>
            </a:r>
            <a:r>
              <a:rPr lang="zh-CN" altLang="en-US" sz="1300" kern="1200" dirty="0" smtClean="0">
                <a:solidFill>
                  <a:schemeClr val="tx1"/>
                </a:solidFill>
                <a:latin typeface="+mn-lt"/>
                <a:ea typeface="+mn-ea"/>
                <a:cs typeface="+mn-cs"/>
              </a:rPr>
              <a:t> 水平距离，</a:t>
            </a:r>
            <a:r>
              <a:rPr lang="zh-CN" altLang="zh-CN" sz="1300" kern="1200" dirty="0" smtClean="0">
                <a:solidFill>
                  <a:schemeClr val="tx1"/>
                </a:solidFill>
                <a:effectLst/>
                <a:latin typeface="+mn-lt"/>
                <a:ea typeface="+mn-ea"/>
                <a:cs typeface="+mn-cs"/>
              </a:rPr>
              <a:t>当两个站点之间的距离过远时，污染物会随这距离的增加不断的沉降，因此，当两个站点之间的距离超过临界距离时，则认为污染物无法传播到另一个站点。</a:t>
            </a:r>
            <a:r>
              <a:rPr lang="zh-CN" altLang="zh-CN" dirty="0" smtClean="0">
                <a:effectLst/>
              </a:rPr>
              <a:t> </a:t>
            </a:r>
            <a:endParaRPr lang="en-US" altLang="zh-CN" dirty="0" smtClean="0">
              <a:effectLst/>
            </a:endParaRPr>
          </a:p>
          <a:p>
            <a:r>
              <a:rPr lang="en-US" altLang="zh-CN" sz="1300" kern="1200" dirty="0" smtClean="0">
                <a:solidFill>
                  <a:schemeClr val="tx1"/>
                </a:solidFill>
                <a:latin typeface="+mn-lt"/>
                <a:ea typeface="+mn-ea"/>
                <a:cs typeface="+mn-cs"/>
              </a:rPr>
              <a:t>2.</a:t>
            </a:r>
            <a:r>
              <a:rPr lang="zh-CN" altLang="en-US" sz="1300" kern="1200" dirty="0" smtClean="0">
                <a:solidFill>
                  <a:schemeClr val="tx1"/>
                </a:solidFill>
                <a:latin typeface="+mn-lt"/>
                <a:ea typeface="+mn-ea"/>
                <a:cs typeface="+mn-cs"/>
              </a:rPr>
              <a:t> 风力系数差值，当两个站点所在地区的风力系数差值小于等于</a:t>
            </a:r>
            <a:r>
              <a:rPr lang="en-US" altLang="zh-CN" sz="1300" kern="1200" dirty="0" smtClean="0">
                <a:solidFill>
                  <a:schemeClr val="tx1"/>
                </a:solidFill>
                <a:latin typeface="+mn-lt"/>
                <a:ea typeface="+mn-ea"/>
                <a:cs typeface="+mn-cs"/>
              </a:rPr>
              <a:t>0</a:t>
            </a:r>
            <a:r>
              <a:rPr lang="zh-CN" altLang="en-US" sz="1300" kern="1200" dirty="0" smtClean="0">
                <a:solidFill>
                  <a:schemeClr val="tx1"/>
                </a:solidFill>
                <a:latin typeface="+mn-lt"/>
                <a:ea typeface="+mn-ea"/>
                <a:cs typeface="+mn-cs"/>
              </a:rPr>
              <a:t>时，则认为污染物无法传播到下一个站点</a:t>
            </a:r>
          </a:p>
          <a:p>
            <a:r>
              <a:rPr lang="en-US" altLang="zh-CN" sz="1300" kern="1200" dirty="0" smtClean="0">
                <a:solidFill>
                  <a:schemeClr val="tx1"/>
                </a:solidFill>
                <a:latin typeface="+mn-lt"/>
                <a:ea typeface="+mn-ea"/>
                <a:cs typeface="+mn-cs"/>
              </a:rPr>
              <a:t>3.</a:t>
            </a:r>
            <a:r>
              <a:rPr lang="zh-CN" altLang="en-US" sz="1300" kern="1200" dirty="0" smtClean="0">
                <a:solidFill>
                  <a:schemeClr val="tx1"/>
                </a:solidFill>
                <a:latin typeface="+mn-lt"/>
                <a:ea typeface="+mn-ea"/>
                <a:cs typeface="+mn-cs"/>
              </a:rPr>
              <a:t> 当两个站点之间存在山脉时，会根据山脉的高度，来决定污染物传播的难易</a:t>
            </a:r>
          </a:p>
          <a:p>
            <a:r>
              <a:rPr lang="en-US" altLang="zh-CN" sz="1300" kern="1200" dirty="0" smtClean="0">
                <a:solidFill>
                  <a:schemeClr val="tx1"/>
                </a:solidFill>
                <a:latin typeface="+mn-lt"/>
                <a:ea typeface="+mn-ea"/>
                <a:cs typeface="+mn-cs"/>
              </a:rPr>
              <a:t>4.</a:t>
            </a:r>
            <a:r>
              <a:rPr lang="zh-CN" altLang="en-US" sz="1300" kern="1200" dirty="0" smtClean="0">
                <a:solidFill>
                  <a:schemeClr val="tx1"/>
                </a:solidFill>
                <a:latin typeface="+mn-lt"/>
                <a:ea typeface="+mn-ea"/>
                <a:cs typeface="+mn-cs"/>
              </a:rPr>
              <a:t> 污染物传播的难易程度根据两个地点之间的海拔高度差来决定</a:t>
            </a:r>
          </a:p>
          <a:p>
            <a:r>
              <a:rPr lang="en-US" altLang="zh-CN" sz="1300" kern="1200" dirty="0" smtClean="0">
                <a:solidFill>
                  <a:schemeClr val="tx1"/>
                </a:solidFill>
                <a:latin typeface="+mn-lt"/>
                <a:ea typeface="+mn-ea"/>
                <a:cs typeface="+mn-cs"/>
              </a:rPr>
              <a:t>5.</a:t>
            </a:r>
            <a:r>
              <a:rPr lang="zh-CN" altLang="en-US" sz="1300" kern="1200" dirty="0" smtClean="0">
                <a:solidFill>
                  <a:schemeClr val="tx1"/>
                </a:solidFill>
                <a:latin typeface="+mn-lt"/>
                <a:ea typeface="+mn-ea"/>
                <a:cs typeface="+mn-cs"/>
              </a:rPr>
              <a:t> 当两地之间的相关性低于临界值时，则认为两地之间存在较弱的污染物交换关系</a:t>
            </a:r>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8</a:t>
            </a:fld>
            <a:endParaRPr lang="en-US"/>
          </a:p>
        </p:txBody>
      </p:sp>
    </p:spTree>
    <p:extLst>
      <p:ext uri="{BB962C8B-B14F-4D97-AF65-F5344CB8AC3E}">
        <p14:creationId xmlns:p14="http://schemas.microsoft.com/office/powerpoint/2010/main" val="560301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300" kern="1200" dirty="0" smtClean="0">
                <a:solidFill>
                  <a:schemeClr val="tx1"/>
                </a:solidFill>
                <a:latin typeface="+mn-lt"/>
                <a:ea typeface="+mn-ea"/>
                <a:cs typeface="+mn-cs"/>
              </a:rPr>
              <a:t>影响污染物传播的因素分为地理因素和气象因素</a:t>
            </a:r>
          </a:p>
          <a:p>
            <a:r>
              <a:rPr lang="zh-CN" altLang="en-US" sz="1300" kern="1200" dirty="0" smtClean="0">
                <a:solidFill>
                  <a:schemeClr val="tx1"/>
                </a:solidFill>
                <a:latin typeface="+mn-lt"/>
                <a:ea typeface="+mn-ea"/>
                <a:cs typeface="+mn-cs"/>
              </a:rPr>
              <a:t>其中，水平距离、山脉、湿度、海拔高度对污染物的传播起抑制作用</a:t>
            </a:r>
          </a:p>
          <a:p>
            <a:r>
              <a:rPr lang="zh-CN" altLang="en-US" sz="1300" kern="1200" dirty="0" smtClean="0">
                <a:solidFill>
                  <a:schemeClr val="tx1"/>
                </a:solidFill>
                <a:latin typeface="+mn-lt"/>
                <a:ea typeface="+mn-ea"/>
                <a:cs typeface="+mn-cs"/>
              </a:rPr>
              <a:t>而，温度、相关性、污染物浓度差、风速对污染物传播起促进作用。</a:t>
            </a:r>
            <a:endParaRPr lang="en-US" altLang="zh-CN" sz="1300" kern="1200" dirty="0" smtClean="0">
              <a:solidFill>
                <a:schemeClr val="tx1"/>
              </a:solidFill>
              <a:latin typeface="+mn-lt"/>
              <a:ea typeface="+mn-ea"/>
              <a:cs typeface="+mn-cs"/>
            </a:endParaRPr>
          </a:p>
          <a:p>
            <a:endParaRPr lang="en-US" sz="1300" kern="1200" dirty="0" smtClean="0">
              <a:solidFill>
                <a:schemeClr val="tx1"/>
              </a:solidFill>
              <a:latin typeface="+mn-lt"/>
              <a:ea typeface="+mn-ea"/>
              <a:cs typeface="+mn-cs"/>
            </a:endParaRPr>
          </a:p>
          <a:p>
            <a:r>
              <a:rPr lang="zh-CN" altLang="en-US" sz="1300" kern="1200" dirty="0" smtClean="0">
                <a:solidFill>
                  <a:schemeClr val="tx1"/>
                </a:solidFill>
                <a:latin typeface="+mn-lt"/>
                <a:ea typeface="+mn-ea"/>
                <a:cs typeface="+mn-cs"/>
              </a:rPr>
              <a:t>因此，本文提出如下公式，用传播代价来表征污染物的传播难易程度，其中传播代价越小，则污染物越容易传播。</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pPr/>
              <a:t>9</a:t>
            </a:fld>
            <a:endParaRPr lang="en-US"/>
          </a:p>
        </p:txBody>
      </p:sp>
    </p:spTree>
    <p:extLst>
      <p:ext uri="{BB962C8B-B14F-4D97-AF65-F5344CB8AC3E}">
        <p14:creationId xmlns:p14="http://schemas.microsoft.com/office/powerpoint/2010/main" val="1318119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039" y="6703596"/>
            <a:ext cx="2893219" cy="386187"/>
          </a:xfrm>
          <a:prstGeom prst="rect">
            <a:avLst/>
          </a:prstGeom>
        </p:spPr>
        <p:txBody>
          <a:bodyPr/>
          <a:lstStyle/>
          <a:p>
            <a:fld id="{E3AD87B8-9A4B-45E2-BBE5-FB86ADE287A3}" type="datetimeFigureOut">
              <a:rPr lang="zh-CN" altLang="en-US" smtClean="0"/>
              <a:t>2018/5/18</a:t>
            </a:fld>
            <a:endParaRPr lang="zh-CN" altLang="en-US"/>
          </a:p>
        </p:txBody>
      </p:sp>
      <p:sp>
        <p:nvSpPr>
          <p:cNvPr id="3" name="页脚占位符 2"/>
          <p:cNvSpPr>
            <a:spLocks noGrp="1"/>
          </p:cNvSpPr>
          <p:nvPr>
            <p:ph type="ftr" sz="quarter" idx="11"/>
          </p:nvPr>
        </p:nvSpPr>
        <p:spPr>
          <a:xfrm>
            <a:off x="4259461" y="6703596"/>
            <a:ext cx="4339828" cy="386187"/>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081492" y="6703596"/>
            <a:ext cx="2893219" cy="386187"/>
          </a:xfrm>
          <a:prstGeom prst="rect">
            <a:avLst/>
          </a:prstGeom>
        </p:spPr>
        <p:txBody>
          <a:bodyPr/>
          <a:lstStyle/>
          <a:p>
            <a:fld id="{37AAA611-6692-4583-86AB-5AB9B972BD46}" type="slidenum">
              <a:rPr lang="zh-CN" altLang="en-US" smtClean="0"/>
              <a:t>‹#›</a:t>
            </a:fld>
            <a:endParaRPr lang="zh-CN" altLang="en-US"/>
          </a:p>
        </p:txBody>
      </p:sp>
    </p:spTree>
    <p:extLst>
      <p:ext uri="{BB962C8B-B14F-4D97-AF65-F5344CB8AC3E}">
        <p14:creationId xmlns:p14="http://schemas.microsoft.com/office/powerpoint/2010/main" val="42495129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4030" r:id="rId1"/>
  </p:sldLayoutIdLst>
  <p:timing>
    <p:tnLst>
      <p:par>
        <p:cTn id="1" dur="indefinite" restart="never" nodeType="tmRoot"/>
      </p:par>
    </p:tnLst>
  </p:timing>
  <p:txStyles>
    <p:titleStyle>
      <a:lvl1pPr algn="l" defTabSz="9144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76" rtl="0" eaLnBrk="1" latinLnBrk="0" hangingPunct="1">
        <a:defRPr sz="1800" kern="1200">
          <a:solidFill>
            <a:schemeClr val="tx1"/>
          </a:solidFill>
          <a:latin typeface="+mn-lt"/>
          <a:ea typeface="+mn-ea"/>
          <a:cs typeface="+mn-cs"/>
        </a:defRPr>
      </a:lvl1pPr>
      <a:lvl2pPr marL="457239" algn="l" defTabSz="914476" rtl="0" eaLnBrk="1" latinLnBrk="0" hangingPunct="1">
        <a:defRPr sz="1800" kern="1200">
          <a:solidFill>
            <a:schemeClr val="tx1"/>
          </a:solidFill>
          <a:latin typeface="+mn-lt"/>
          <a:ea typeface="+mn-ea"/>
          <a:cs typeface="+mn-cs"/>
        </a:defRPr>
      </a:lvl2pPr>
      <a:lvl3pPr marL="914476" algn="l" defTabSz="914476" rtl="0" eaLnBrk="1" latinLnBrk="0" hangingPunct="1">
        <a:defRPr sz="1800" kern="1200">
          <a:solidFill>
            <a:schemeClr val="tx1"/>
          </a:solidFill>
          <a:latin typeface="+mn-lt"/>
          <a:ea typeface="+mn-ea"/>
          <a:cs typeface="+mn-cs"/>
        </a:defRPr>
      </a:lvl3pPr>
      <a:lvl4pPr marL="1371714" algn="l" defTabSz="914476" rtl="0" eaLnBrk="1" latinLnBrk="0" hangingPunct="1">
        <a:defRPr sz="1800" kern="1200">
          <a:solidFill>
            <a:schemeClr val="tx1"/>
          </a:solidFill>
          <a:latin typeface="+mn-lt"/>
          <a:ea typeface="+mn-ea"/>
          <a:cs typeface="+mn-cs"/>
        </a:defRPr>
      </a:lvl4pPr>
      <a:lvl5pPr marL="1828953" algn="l" defTabSz="914476" rtl="0" eaLnBrk="1" latinLnBrk="0" hangingPunct="1">
        <a:defRPr sz="1800" kern="1200">
          <a:solidFill>
            <a:schemeClr val="tx1"/>
          </a:solidFill>
          <a:latin typeface="+mn-lt"/>
          <a:ea typeface="+mn-ea"/>
          <a:cs typeface="+mn-cs"/>
        </a:defRPr>
      </a:lvl5pPr>
      <a:lvl6pPr marL="2286191" algn="l" defTabSz="914476" rtl="0" eaLnBrk="1" latinLnBrk="0" hangingPunct="1">
        <a:defRPr sz="1800" kern="1200">
          <a:solidFill>
            <a:schemeClr val="tx1"/>
          </a:solidFill>
          <a:latin typeface="+mn-lt"/>
          <a:ea typeface="+mn-ea"/>
          <a:cs typeface="+mn-cs"/>
        </a:defRPr>
      </a:lvl6pPr>
      <a:lvl7pPr marL="2743429" algn="l" defTabSz="914476" rtl="0" eaLnBrk="1" latinLnBrk="0" hangingPunct="1">
        <a:defRPr sz="1800" kern="1200">
          <a:solidFill>
            <a:schemeClr val="tx1"/>
          </a:solidFill>
          <a:latin typeface="+mn-lt"/>
          <a:ea typeface="+mn-ea"/>
          <a:cs typeface="+mn-cs"/>
        </a:defRPr>
      </a:lvl7pPr>
      <a:lvl8pPr marL="3200667" algn="l" defTabSz="914476" rtl="0" eaLnBrk="1" latinLnBrk="0" hangingPunct="1">
        <a:defRPr sz="1800" kern="1200">
          <a:solidFill>
            <a:schemeClr val="tx1"/>
          </a:solidFill>
          <a:latin typeface="+mn-lt"/>
          <a:ea typeface="+mn-ea"/>
          <a:cs typeface="+mn-cs"/>
        </a:defRPr>
      </a:lvl8pPr>
      <a:lvl9pPr marL="3657906" algn="l" defTabSz="91447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 Type="http://schemas.openxmlformats.org/officeDocument/2006/relationships/tags" Target="../tags/tag16.xml"/><Relationship Id="rId2"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tags" Target="../tags/tag18.xml"/><Relationship Id="rId2" Type="http://schemas.openxmlformats.org/officeDocument/2006/relationships/tags" Target="../tags/tag1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tags" Target="../tags/tag20.xml"/><Relationship Id="rId2" Type="http://schemas.openxmlformats.org/officeDocument/2006/relationships/tags" Target="../tags/tag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25.emf"/><Relationship Id="rId1" Type="http://schemas.openxmlformats.org/officeDocument/2006/relationships/tags" Target="../tags/tag22.xml"/><Relationship Id="rId2" Type="http://schemas.openxmlformats.org/officeDocument/2006/relationships/tags" Target="../tags/tag2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5.xml"/><Relationship Id="rId1" Type="http://schemas.openxmlformats.org/officeDocument/2006/relationships/tags" Target="../tags/tag24.xml"/><Relationship Id="rId2" Type="http://schemas.openxmlformats.org/officeDocument/2006/relationships/tags" Target="../tags/tag2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6.xml"/><Relationship Id="rId5" Type="http://schemas.openxmlformats.org/officeDocument/2006/relationships/image" Target="../media/image26.png"/><Relationship Id="rId1" Type="http://schemas.openxmlformats.org/officeDocument/2006/relationships/tags" Target="../tags/tag26.xml"/><Relationship Id="rId2" Type="http://schemas.openxmlformats.org/officeDocument/2006/relationships/tags" Target="../tags/tag2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27.png"/><Relationship Id="rId1" Type="http://schemas.openxmlformats.org/officeDocument/2006/relationships/tags" Target="../tags/tag28.xml"/><Relationship Id="rId2" Type="http://schemas.openxmlformats.org/officeDocument/2006/relationships/tags" Target="../tags/tag2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8.emf"/><Relationship Id="rId6" Type="http://schemas.openxmlformats.org/officeDocument/2006/relationships/image" Target="../media/image26.png"/><Relationship Id="rId1" Type="http://schemas.openxmlformats.org/officeDocument/2006/relationships/tags" Target="../tags/tag30.xml"/><Relationship Id="rId2" Type="http://schemas.openxmlformats.org/officeDocument/2006/relationships/tags" Target="../tags/tag3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9.png"/><Relationship Id="rId1" Type="http://schemas.openxmlformats.org/officeDocument/2006/relationships/tags" Target="../tags/tag32.xml"/><Relationship Id="rId2" Type="http://schemas.openxmlformats.org/officeDocument/2006/relationships/tags" Target="../tags/tag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31.png"/><Relationship Id="rId1" Type="http://schemas.openxmlformats.org/officeDocument/2006/relationships/tags" Target="../tags/tag34.xml"/><Relationship Id="rId2" Type="http://schemas.openxmlformats.org/officeDocument/2006/relationships/tags" Target="../tags/tag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2.xml"/><Relationship Id="rId5" Type="http://schemas.openxmlformats.org/officeDocument/2006/relationships/image" Target="../media/image32.tiff"/><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270.png"/><Relationship Id="rId1" Type="http://schemas.openxmlformats.org/officeDocument/2006/relationships/tags" Target="../tags/tag36.xml"/><Relationship Id="rId2" Type="http://schemas.openxmlformats.org/officeDocument/2006/relationships/tags" Target="../tags/tag37.xml"/></Relationships>
</file>

<file path=ppt/slides/_rels/slide23.xml.rels><?xml version="1.0" encoding="UTF-8" standalone="yes"?>
<Relationships xmlns="http://schemas.openxmlformats.org/package/2006/relationships"><Relationship Id="rId11" Type="http://schemas.openxmlformats.org/officeDocument/2006/relationships/diagramLayout" Target="../diagrams/layout1.xml"/><Relationship Id="rId12" Type="http://schemas.openxmlformats.org/officeDocument/2006/relationships/diagramQuickStyle" Target="../diagrams/quickStyle1.xml"/><Relationship Id="rId13" Type="http://schemas.openxmlformats.org/officeDocument/2006/relationships/diagramColors" Target="../diagrams/colors1.xml"/><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slideLayout" Target="../slideLayouts/slideLayout1.xml"/><Relationship Id="rId4" Type="http://schemas.openxmlformats.org/officeDocument/2006/relationships/notesSlide" Target="../notesSlides/notesSlide23.xml"/><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4.xml"/><Relationship Id="rId1" Type="http://schemas.openxmlformats.org/officeDocument/2006/relationships/tags" Target="../tags/tag40.xml"/><Relationship Id="rId2" Type="http://schemas.openxmlformats.org/officeDocument/2006/relationships/tags" Target="../tags/tag4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5.xml"/><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tags" Target="../tags/tag42.xml"/><Relationship Id="rId2" Type="http://schemas.openxmlformats.org/officeDocument/2006/relationships/tags" Target="../tags/tag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tags" Target="../tags/tag46.xml"/><Relationship Id="rId4" Type="http://schemas.openxmlformats.org/officeDocument/2006/relationships/slideLayout" Target="../slideLayouts/slideLayout1.xml"/><Relationship Id="rId5" Type="http://schemas.openxmlformats.org/officeDocument/2006/relationships/notesSlide" Target="../notesSlides/notesSlide27.xml"/><Relationship Id="rId6" Type="http://schemas.openxmlformats.org/officeDocument/2006/relationships/image" Target="../media/image38.tiff"/><Relationship Id="rId1" Type="http://schemas.openxmlformats.org/officeDocument/2006/relationships/tags" Target="../tags/tag44.xml"/><Relationship Id="rId2" Type="http://schemas.openxmlformats.org/officeDocument/2006/relationships/tags" Target="../tags/tag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slideLayout" Target="../slideLayouts/slideLayout1.xml"/><Relationship Id="rId8" Type="http://schemas.openxmlformats.org/officeDocument/2006/relationships/notesSlide" Target="../notesSlides/notesSlide4.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tags" Target="../tags/tag2.xml"/><Relationship Id="rId2"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3.emf"/><Relationship Id="rId1" Type="http://schemas.openxmlformats.org/officeDocument/2006/relationships/tags" Target="../tags/tag8.xml"/><Relationship Id="rId2" Type="http://schemas.openxmlformats.org/officeDocument/2006/relationships/tags" Target="../tags/tag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tags" Target="../tags/tag10.xml"/><Relationship Id="rId2"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110.png"/><Relationship Id="rId6" Type="http://schemas.openxmlformats.org/officeDocument/2006/relationships/image" Target="../media/image20.png"/><Relationship Id="rId7" Type="http://schemas.openxmlformats.org/officeDocument/2006/relationships/image" Target="../media/image30.png"/><Relationship Id="rId8" Type="http://schemas.openxmlformats.org/officeDocument/2006/relationships/image" Target="../media/image40.png"/><Relationship Id="rId9" Type="http://schemas.openxmlformats.org/officeDocument/2006/relationships/image" Target="../media/image50.png"/><Relationship Id="rId10" Type="http://schemas.openxmlformats.org/officeDocument/2006/relationships/image" Target="../media/image60.png"/><Relationship Id="rId11" Type="http://schemas.openxmlformats.org/officeDocument/2006/relationships/image" Target="../media/image70.png"/><Relationship Id="rId1" Type="http://schemas.openxmlformats.org/officeDocument/2006/relationships/tags" Target="../tags/tag12.xml"/><Relationship Id="rId2"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tags" Target="../tags/tag14.xml"/><Relationship Id="rId2"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p:cNvSpPr>
            <a:spLocks noChangeArrowheads="1"/>
          </p:cNvSpPr>
          <p:nvPr/>
        </p:nvSpPr>
        <p:spPr bwMode="auto">
          <a:xfrm>
            <a:off x="2756967" y="1888133"/>
            <a:ext cx="8064896" cy="148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4400" b="1" cap="all" dirty="0">
                <a:solidFill>
                  <a:schemeClr val="accent1"/>
                </a:solidFill>
                <a:cs typeface="Arial" panose="020B0604020202020204" pitchFamily="34" charset="0"/>
              </a:rPr>
              <a:t>区域大气污染物关键传播路径</a:t>
            </a:r>
            <a:r>
              <a:rPr lang="zh-CN" altLang="en-US" sz="4400" b="1" cap="all" dirty="0" smtClean="0">
                <a:solidFill>
                  <a:schemeClr val="accent1"/>
                </a:solidFill>
                <a:cs typeface="Arial" panose="020B0604020202020204" pitchFamily="34" charset="0"/>
              </a:rPr>
              <a:t>和</a:t>
            </a:r>
            <a:endParaRPr lang="en-US" altLang="zh-CN" sz="4400" b="1" cap="all" dirty="0" smtClean="0">
              <a:solidFill>
                <a:schemeClr val="accent1"/>
              </a:solidFill>
              <a:cs typeface="Arial" panose="020B0604020202020204" pitchFamily="34" charset="0"/>
            </a:endParaRPr>
          </a:p>
          <a:p>
            <a:pPr algn="ctr">
              <a:buNone/>
            </a:pPr>
            <a:r>
              <a:rPr lang="zh-CN" altLang="en-US" sz="4400" b="1" cap="all" dirty="0" smtClean="0">
                <a:solidFill>
                  <a:schemeClr val="accent1"/>
                </a:solidFill>
                <a:cs typeface="Arial" panose="020B0604020202020204" pitchFamily="34" charset="0"/>
              </a:rPr>
              <a:t>重要</a:t>
            </a:r>
            <a:r>
              <a:rPr lang="zh-CN" altLang="en-US" sz="4400" b="1" cap="all" dirty="0">
                <a:solidFill>
                  <a:schemeClr val="accent1"/>
                </a:solidFill>
                <a:cs typeface="Arial" panose="020B0604020202020204" pitchFamily="34" charset="0"/>
              </a:rPr>
              <a:t>节点挖掘方法研究 </a:t>
            </a:r>
          </a:p>
        </p:txBody>
      </p:sp>
      <p:sp>
        <p:nvSpPr>
          <p:cNvPr id="9"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0"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 name="文本框 2"/>
          <p:cNvSpPr txBox="1"/>
          <p:nvPr/>
        </p:nvSpPr>
        <p:spPr>
          <a:xfrm>
            <a:off x="8949655" y="4070455"/>
            <a:ext cx="2492990" cy="923330"/>
          </a:xfrm>
          <a:prstGeom prst="rect">
            <a:avLst/>
          </a:prstGeom>
          <a:noFill/>
        </p:spPr>
        <p:txBody>
          <a:bodyPr wrap="none" rtlCol="0">
            <a:spAutoFit/>
          </a:bodyPr>
          <a:lstStyle/>
          <a:p>
            <a:r>
              <a:rPr lang="zh-CN" altLang="en-US" b="1" dirty="0" smtClean="0">
                <a:solidFill>
                  <a:schemeClr val="accent2"/>
                </a:solidFill>
                <a:latin typeface="+mn-ea"/>
                <a:ea typeface="+mn-ea"/>
              </a:rPr>
              <a:t>汇报人：吴瑶</a:t>
            </a:r>
            <a:endParaRPr lang="en-US" altLang="zh-CN" b="1" dirty="0" smtClean="0">
              <a:solidFill>
                <a:schemeClr val="accent2"/>
              </a:solidFill>
              <a:latin typeface="+mn-ea"/>
              <a:ea typeface="+mn-ea"/>
            </a:endParaRPr>
          </a:p>
          <a:p>
            <a:endParaRPr lang="en-US" altLang="zh-CN" b="1" dirty="0" smtClean="0">
              <a:solidFill>
                <a:schemeClr val="accent2"/>
              </a:solidFill>
              <a:latin typeface="+mn-ea"/>
              <a:ea typeface="+mn-ea"/>
            </a:endParaRPr>
          </a:p>
          <a:p>
            <a:r>
              <a:rPr lang="zh-CN" altLang="en-US" b="1" dirty="0" smtClean="0">
                <a:solidFill>
                  <a:schemeClr val="accent2"/>
                </a:solidFill>
                <a:latin typeface="+mn-ea"/>
                <a:ea typeface="+mn-ea"/>
              </a:rPr>
              <a:t>指导教师：黄国言教授</a:t>
            </a:r>
            <a:endParaRPr lang="zh-CN" altLang="en-US" b="1" dirty="0">
              <a:solidFill>
                <a:schemeClr val="accent2"/>
              </a:solidFill>
              <a:latin typeface="+mn-ea"/>
              <a:ea typeface="+mn-ea"/>
            </a:endParaRPr>
          </a:p>
        </p:txBody>
      </p:sp>
    </p:spTree>
    <p:extLst>
      <p:ext uri="{BB962C8B-B14F-4D97-AF65-F5344CB8AC3E}">
        <p14:creationId xmlns:p14="http://schemas.microsoft.com/office/powerpoint/2010/main" val="26701198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par>
                          <p:cTn id="19" fill="hold">
                            <p:stCondLst>
                              <p:cond delay="21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4"/>
                                        </p:tgtEl>
                                      </p:cBhvr>
                                    </p:animEffect>
                                    <p:animScale>
                                      <p:cBhvr>
                                        <p:cTn id="22" dur="250" autoRev="1" fill="hold"/>
                                        <p:tgtEl>
                                          <p:spTgt spid="4"/>
                                        </p:tgtEl>
                                      </p:cBhvr>
                                      <p:by x="105000" y="105000"/>
                                    </p:animScale>
                                  </p:childTnLst>
                                </p:cTn>
                              </p:par>
                            </p:childTnLst>
                          </p:cTn>
                        </p:par>
                        <p:par>
                          <p:cTn id="23" fill="hold">
                            <p:stCondLst>
                              <p:cond delay="2650"/>
                            </p:stCondLst>
                            <p:childTnLst>
                              <p:par>
                                <p:cTn id="24" presetID="1"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animBg="1"/>
      <p:bldP spid="10"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7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733423" y="245747"/>
            <a:ext cx="3067050" cy="307777"/>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污染物实时关键传播路径</a:t>
            </a:r>
            <a:endParaRPr lang="en-US" altLang="zh-CN"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5"/>
          <a:stretch>
            <a:fillRect/>
          </a:stretch>
        </p:blipFill>
        <p:spPr>
          <a:xfrm>
            <a:off x="750939" y="880021"/>
            <a:ext cx="2639882" cy="2431173"/>
          </a:xfrm>
          <a:prstGeom prst="rect">
            <a:avLst/>
          </a:prstGeom>
        </p:spPr>
      </p:pic>
      <p:pic>
        <p:nvPicPr>
          <p:cNvPr id="3" name="图片 2"/>
          <p:cNvPicPr>
            <a:picLocks noChangeAspect="1"/>
          </p:cNvPicPr>
          <p:nvPr/>
        </p:nvPicPr>
        <p:blipFill>
          <a:blip r:embed="rId6"/>
          <a:stretch>
            <a:fillRect/>
          </a:stretch>
        </p:blipFill>
        <p:spPr>
          <a:xfrm>
            <a:off x="733423" y="3513651"/>
            <a:ext cx="2623405" cy="2431173"/>
          </a:xfrm>
          <a:prstGeom prst="rect">
            <a:avLst/>
          </a:prstGeom>
        </p:spPr>
      </p:pic>
      <p:sp>
        <p:nvSpPr>
          <p:cNvPr id="4" name="右箭头 3"/>
          <p:cNvSpPr/>
          <p:nvPr/>
        </p:nvSpPr>
        <p:spPr>
          <a:xfrm>
            <a:off x="4125119" y="1915587"/>
            <a:ext cx="720080" cy="360040"/>
          </a:xfrm>
          <a:prstGeom prst="rightArrow">
            <a:avLst/>
          </a:prstGeom>
          <a:solidFill>
            <a:srgbClr val="003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右箭头 39"/>
          <p:cNvSpPr/>
          <p:nvPr/>
        </p:nvSpPr>
        <p:spPr>
          <a:xfrm>
            <a:off x="4125119" y="4549217"/>
            <a:ext cx="720080" cy="360040"/>
          </a:xfrm>
          <a:prstGeom prst="rightArrow">
            <a:avLst/>
          </a:prstGeom>
          <a:solidFill>
            <a:srgbClr val="003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7"/>
          <a:stretch>
            <a:fillRect/>
          </a:stretch>
        </p:blipFill>
        <p:spPr>
          <a:xfrm>
            <a:off x="5748336" y="4246637"/>
            <a:ext cx="2171700" cy="965200"/>
          </a:xfrm>
          <a:prstGeom prst="rect">
            <a:avLst/>
          </a:prstGeom>
        </p:spPr>
      </p:pic>
      <p:pic>
        <p:nvPicPr>
          <p:cNvPr id="7" name="图片 6"/>
          <p:cNvPicPr>
            <a:picLocks noChangeAspect="1"/>
          </p:cNvPicPr>
          <p:nvPr/>
        </p:nvPicPr>
        <p:blipFill>
          <a:blip r:embed="rId8"/>
          <a:stretch>
            <a:fillRect/>
          </a:stretch>
        </p:blipFill>
        <p:spPr>
          <a:xfrm>
            <a:off x="5684836" y="1496900"/>
            <a:ext cx="2298700" cy="965200"/>
          </a:xfrm>
          <a:prstGeom prst="rect">
            <a:avLst/>
          </a:prstGeom>
        </p:spPr>
      </p:pic>
      <p:sp>
        <p:nvSpPr>
          <p:cNvPr id="8" name="右大括号 7"/>
          <p:cNvSpPr/>
          <p:nvPr/>
        </p:nvSpPr>
        <p:spPr>
          <a:xfrm>
            <a:off x="8490629" y="1341477"/>
            <a:ext cx="792088" cy="50372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p:cNvSpPr txBox="1"/>
          <p:nvPr/>
        </p:nvSpPr>
        <p:spPr>
          <a:xfrm>
            <a:off x="4125119" y="6010055"/>
            <a:ext cx="1035861" cy="584775"/>
          </a:xfrm>
          <a:prstGeom prst="rect">
            <a:avLst/>
          </a:prstGeom>
          <a:noFill/>
        </p:spPr>
        <p:txBody>
          <a:bodyPr wrap="none" rtlCol="0">
            <a:spAutoFit/>
          </a:bodyPr>
          <a:lstStyle/>
          <a:p>
            <a:r>
              <a:rPr kumimoji="1" lang="mr-IN" altLang="zh-CN" sz="3200" dirty="0" smtClean="0"/>
              <a:t>………</a:t>
            </a:r>
            <a:endParaRPr kumimoji="1" lang="zh-CN" altLang="en-US" dirty="0"/>
          </a:p>
        </p:txBody>
      </p:sp>
      <mc:AlternateContent xmlns:mc="http://schemas.openxmlformats.org/markup-compatibility/2006" xmlns:a14="http://schemas.microsoft.com/office/drawing/2010/main">
        <mc:Choice Requires="a14">
          <p:sp>
            <p:nvSpPr>
              <p:cNvPr id="11" name="文本框 10"/>
              <p:cNvSpPr txBox="1"/>
              <p:nvPr/>
            </p:nvSpPr>
            <p:spPr>
              <a:xfrm>
                <a:off x="4009099" y="1515045"/>
                <a:ext cx="952120"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𝐶𝑜𝑠𝑡</m:t>
                          </m:r>
                        </m:e>
                        <m:sub>
                          <m:r>
                            <a:rPr kumimoji="1" lang="en-US" altLang="zh-CN" b="0" i="1" smtClean="0">
                              <a:latin typeface="Cambria Math" charset="0"/>
                            </a:rPr>
                            <m:t>𝑖𝑗</m:t>
                          </m:r>
                        </m:sub>
                      </m:sSub>
                      <m:r>
                        <a:rPr kumimoji="1" lang="en-US" altLang="zh-CN" b="0" i="1" smtClean="0">
                          <a:latin typeface="Cambria Math" charset="0"/>
                        </a:rPr>
                        <m:t>(</m:t>
                      </m:r>
                      <m:r>
                        <a:rPr kumimoji="1" lang="en-US" altLang="zh-CN" b="0" i="1" smtClean="0">
                          <a:latin typeface="Cambria Math" charset="0"/>
                        </a:rPr>
                        <m:t>𝑡</m:t>
                      </m:r>
                      <m:r>
                        <a:rPr kumimoji="1" lang="en-US" altLang="zh-CN" b="0" i="1" smtClean="0">
                          <a:latin typeface="Cambria Math" charset="0"/>
                        </a:rPr>
                        <m:t>)</m:t>
                      </m:r>
                    </m:oMath>
                  </m:oMathPara>
                </a14:m>
                <a:endParaRPr kumimoji="1"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009099" y="1515045"/>
                <a:ext cx="952120" cy="299313"/>
              </a:xfrm>
              <a:prstGeom prst="rect">
                <a:avLst/>
              </a:prstGeom>
              <a:blipFill rotWithShape="0">
                <a:blip r:embed="rId9"/>
                <a:stretch>
                  <a:fillRect l="-5769" t="-2041" r="-8333"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4009099" y="4087948"/>
                <a:ext cx="13792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𝐶𝑜𝑠𝑡</m:t>
                          </m:r>
                        </m:e>
                        <m:sub>
                          <m:r>
                            <a:rPr kumimoji="1" lang="en-US" altLang="zh-CN" b="0" i="1" smtClean="0">
                              <a:latin typeface="Cambria Math" charset="0"/>
                            </a:rPr>
                            <m:t>𝑖𝑘</m:t>
                          </m:r>
                        </m:sub>
                      </m:sSub>
                      <m:r>
                        <a:rPr kumimoji="1" lang="en-US" altLang="zh-CN" b="0" i="1" smtClean="0">
                          <a:latin typeface="Cambria Math" charset="0"/>
                        </a:rPr>
                        <m:t>(</m:t>
                      </m:r>
                      <m:r>
                        <a:rPr kumimoji="1" lang="en-US" altLang="zh-CN" b="0" i="1" smtClean="0">
                          <a:latin typeface="Cambria Math" charset="0"/>
                        </a:rPr>
                        <m:t>𝑡</m:t>
                      </m:r>
                      <m:r>
                        <a:rPr kumimoji="1" lang="en-US" altLang="zh-CN" b="0" i="1" smtClean="0">
                          <a:latin typeface="Cambria Math" charset="0"/>
                        </a:rPr>
                        <m:t>+1)</m:t>
                      </m:r>
                    </m:oMath>
                  </m:oMathPara>
                </a14:m>
                <a:endParaRPr kumimoji="1" lang="zh-CN" altLang="en-US" dirty="0"/>
              </a:p>
            </p:txBody>
          </p:sp>
        </mc:Choice>
        <mc:Fallback xmlns="">
          <p:sp>
            <p:nvSpPr>
              <p:cNvPr id="53" name="文本框 52"/>
              <p:cNvSpPr txBox="1">
                <a:spLocks noRot="1" noChangeAspect="1" noMove="1" noResize="1" noEditPoints="1" noAdjustHandles="1" noChangeArrowheads="1" noChangeShapeType="1" noTextEdit="1"/>
              </p:cNvSpPr>
              <p:nvPr/>
            </p:nvSpPr>
            <p:spPr>
              <a:xfrm>
                <a:off x="4009099" y="4087948"/>
                <a:ext cx="1379288" cy="276999"/>
              </a:xfrm>
              <a:prstGeom prst="rect">
                <a:avLst/>
              </a:prstGeom>
              <a:blipFill rotWithShape="0">
                <a:blip r:embed="rId10"/>
                <a:stretch>
                  <a:fillRect l="-3982" t="-4444" r="-5752" b="-35556"/>
                </a:stretch>
              </a:blipFill>
            </p:spPr>
            <p:txBody>
              <a:bodyPr/>
              <a:lstStyle/>
              <a:p>
                <a:r>
                  <a:rPr lang="zh-CN" altLang="en-US">
                    <a:noFill/>
                  </a:rPr>
                  <a:t> </a:t>
                </a:r>
              </a:p>
            </p:txBody>
          </p:sp>
        </mc:Fallback>
      </mc:AlternateContent>
      <p:pic>
        <p:nvPicPr>
          <p:cNvPr id="12" name="图片 11"/>
          <p:cNvPicPr>
            <a:picLocks noChangeAspect="1"/>
          </p:cNvPicPr>
          <p:nvPr/>
        </p:nvPicPr>
        <p:blipFill>
          <a:blip r:embed="rId11"/>
          <a:stretch>
            <a:fillRect/>
          </a:stretch>
        </p:blipFill>
        <p:spPr>
          <a:xfrm>
            <a:off x="9669735" y="2825681"/>
            <a:ext cx="2376264" cy="2012550"/>
          </a:xfrm>
          <a:prstGeom prst="rect">
            <a:avLst/>
          </a:prstGeom>
        </p:spPr>
      </p:pic>
      <p:sp>
        <p:nvSpPr>
          <p:cNvPr id="5" name="文本框 4"/>
          <p:cNvSpPr txBox="1"/>
          <p:nvPr/>
        </p:nvSpPr>
        <p:spPr>
          <a:xfrm>
            <a:off x="4910857" y="2813190"/>
            <a:ext cx="3829895" cy="369332"/>
          </a:xfrm>
          <a:prstGeom prst="rect">
            <a:avLst/>
          </a:prstGeom>
          <a:noFill/>
        </p:spPr>
        <p:txBody>
          <a:bodyPr wrap="none" rtlCol="0">
            <a:spAutoFit/>
          </a:bodyPr>
          <a:lstStyle/>
          <a:p>
            <a:r>
              <a:rPr kumimoji="1" lang="en-US" altLang="zh-CN" dirty="0" smtClean="0"/>
              <a:t>t</a:t>
            </a:r>
            <a:r>
              <a:rPr kumimoji="1" lang="zh-CN" altLang="en-US" dirty="0" smtClean="0"/>
              <a:t>时刻以</a:t>
            </a:r>
            <a:r>
              <a:rPr kumimoji="1" lang="en-US" altLang="zh-CN" dirty="0" err="1" smtClean="0"/>
              <a:t>i</a:t>
            </a:r>
            <a:r>
              <a:rPr kumimoji="1" lang="en-US" altLang="zh-CN" dirty="0" smtClean="0"/>
              <a:t> </a:t>
            </a:r>
            <a:r>
              <a:rPr kumimoji="1" lang="zh-CN" altLang="en-US" dirty="0" smtClean="0"/>
              <a:t>为起点污染物关键传播路径</a:t>
            </a:r>
            <a:endParaRPr kumimoji="1" lang="zh-CN" altLang="en-US" dirty="0"/>
          </a:p>
        </p:txBody>
      </p:sp>
      <p:sp>
        <p:nvSpPr>
          <p:cNvPr id="17" name="文本框 16"/>
          <p:cNvSpPr txBox="1"/>
          <p:nvPr/>
        </p:nvSpPr>
        <p:spPr>
          <a:xfrm>
            <a:off x="4678421" y="5304442"/>
            <a:ext cx="4062331" cy="369332"/>
          </a:xfrm>
          <a:prstGeom prst="rect">
            <a:avLst/>
          </a:prstGeom>
          <a:noFill/>
        </p:spPr>
        <p:txBody>
          <a:bodyPr wrap="none" rtlCol="0">
            <a:spAutoFit/>
          </a:bodyPr>
          <a:lstStyle/>
          <a:p>
            <a:r>
              <a:rPr kumimoji="1" lang="en-US" altLang="zh-CN" dirty="0" smtClean="0"/>
              <a:t>t+1</a:t>
            </a:r>
            <a:r>
              <a:rPr kumimoji="1" lang="zh-CN" altLang="en-US" dirty="0" smtClean="0"/>
              <a:t>时刻以</a:t>
            </a:r>
            <a:r>
              <a:rPr kumimoji="1" lang="en-US" altLang="zh-CN" dirty="0" err="1" smtClean="0"/>
              <a:t>i</a:t>
            </a:r>
            <a:r>
              <a:rPr kumimoji="1" lang="en-US" altLang="zh-CN" dirty="0" smtClean="0"/>
              <a:t> </a:t>
            </a:r>
            <a:r>
              <a:rPr kumimoji="1" lang="zh-CN" altLang="en-US" dirty="0"/>
              <a:t>为起点</a:t>
            </a:r>
            <a:r>
              <a:rPr kumimoji="1" lang="zh-CN" altLang="en-US" dirty="0" smtClean="0"/>
              <a:t>污染物关键传播路径</a:t>
            </a:r>
            <a:endParaRPr kumimoji="1" lang="zh-CN" altLang="en-US" dirty="0"/>
          </a:p>
        </p:txBody>
      </p:sp>
      <p:sp>
        <p:nvSpPr>
          <p:cNvPr id="18" name="文本框 17"/>
          <p:cNvSpPr txBox="1"/>
          <p:nvPr/>
        </p:nvSpPr>
        <p:spPr>
          <a:xfrm>
            <a:off x="8886673" y="5302788"/>
            <a:ext cx="3983783" cy="369332"/>
          </a:xfrm>
          <a:prstGeom prst="rect">
            <a:avLst/>
          </a:prstGeom>
          <a:noFill/>
        </p:spPr>
        <p:txBody>
          <a:bodyPr wrap="none" rtlCol="0">
            <a:spAutoFit/>
          </a:bodyPr>
          <a:lstStyle/>
          <a:p>
            <a:r>
              <a:rPr kumimoji="1" lang="zh-CN" altLang="en-US" dirty="0" smtClean="0"/>
              <a:t>周期内</a:t>
            </a:r>
            <a:r>
              <a:rPr kumimoji="1" lang="zh-CN" altLang="en-US" dirty="0"/>
              <a:t>以</a:t>
            </a:r>
            <a:r>
              <a:rPr kumimoji="1" lang="en-US" altLang="zh-CN" dirty="0" err="1"/>
              <a:t>i</a:t>
            </a:r>
            <a:r>
              <a:rPr kumimoji="1" lang="en-US" altLang="zh-CN" dirty="0"/>
              <a:t> </a:t>
            </a:r>
            <a:r>
              <a:rPr kumimoji="1" lang="zh-CN" altLang="en-US" dirty="0"/>
              <a:t>为起点</a:t>
            </a:r>
            <a:r>
              <a:rPr kumimoji="1" lang="zh-CN" altLang="en-US" dirty="0" smtClean="0"/>
              <a:t>污染物关键传播路径</a:t>
            </a:r>
            <a:endParaRPr kumimoji="1" lang="zh-CN" altLang="en-US" dirty="0"/>
          </a:p>
        </p:txBody>
      </p:sp>
    </p:spTree>
    <p:extLst>
      <p:ext uri="{BB962C8B-B14F-4D97-AF65-F5344CB8AC3E}">
        <p14:creationId xmlns:p14="http://schemas.microsoft.com/office/powerpoint/2010/main" val="81831451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left)">
                                      <p:cBhvr>
                                        <p:cTn id="16" dur="500"/>
                                        <p:tgtEl>
                                          <p:spTgt spid="5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2" presetClass="entr" presetSubtype="8"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8" grpId="0" animBg="1"/>
      <p:bldP spid="9" grpId="0"/>
      <p:bldP spid="53"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7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733423" y="245747"/>
            <a:ext cx="3319688" cy="30777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构建大气污染物</a:t>
            </a:r>
            <a:r>
              <a:rPr lang="zh-CN" altLang="en-US" sz="20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传播复杂网络</a:t>
            </a:r>
            <a:endParaRPr lang="en-US" altLang="zh-CN"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5"/>
          <a:stretch>
            <a:fillRect/>
          </a:stretch>
        </p:blipFill>
        <p:spPr>
          <a:xfrm>
            <a:off x="5469824" y="1528093"/>
            <a:ext cx="7241819" cy="4181610"/>
          </a:xfrm>
          <a:prstGeom prst="rect">
            <a:avLst/>
          </a:prstGeom>
        </p:spPr>
      </p:pic>
      <p:pic>
        <p:nvPicPr>
          <p:cNvPr id="3" name="图片 2"/>
          <p:cNvPicPr>
            <a:picLocks noChangeAspect="1"/>
          </p:cNvPicPr>
          <p:nvPr/>
        </p:nvPicPr>
        <p:blipFill>
          <a:blip r:embed="rId6"/>
          <a:stretch>
            <a:fillRect/>
          </a:stretch>
        </p:blipFill>
        <p:spPr>
          <a:xfrm>
            <a:off x="725610" y="750751"/>
            <a:ext cx="4744214" cy="6079269"/>
          </a:xfrm>
          <a:prstGeom prst="rect">
            <a:avLst/>
          </a:prstGeom>
        </p:spPr>
      </p:pic>
      <p:sp>
        <p:nvSpPr>
          <p:cNvPr id="4" name="文本框 3"/>
          <p:cNvSpPr txBox="1"/>
          <p:nvPr/>
        </p:nvSpPr>
        <p:spPr>
          <a:xfrm>
            <a:off x="1172791" y="6693878"/>
            <a:ext cx="3185487" cy="369332"/>
          </a:xfrm>
          <a:prstGeom prst="rect">
            <a:avLst/>
          </a:prstGeom>
          <a:noFill/>
        </p:spPr>
        <p:txBody>
          <a:bodyPr wrap="none" rtlCol="0">
            <a:spAutoFit/>
          </a:bodyPr>
          <a:lstStyle/>
          <a:p>
            <a:r>
              <a:rPr kumimoji="1" lang="zh-CN" altLang="en-US" dirty="0" smtClean="0">
                <a:solidFill>
                  <a:schemeClr val="accent6"/>
                </a:solidFill>
                <a:latin typeface="+mn-ea"/>
                <a:ea typeface="+mn-ea"/>
              </a:rPr>
              <a:t>京津冀空气质量监测站分布图</a:t>
            </a:r>
            <a:endParaRPr kumimoji="1" lang="zh-CN" altLang="en-US" dirty="0">
              <a:solidFill>
                <a:schemeClr val="accent6"/>
              </a:solidFill>
              <a:latin typeface="+mn-ea"/>
              <a:ea typeface="+mn-ea"/>
            </a:endParaRPr>
          </a:p>
        </p:txBody>
      </p:sp>
      <p:sp>
        <p:nvSpPr>
          <p:cNvPr id="5" name="文本框 4"/>
          <p:cNvSpPr txBox="1"/>
          <p:nvPr/>
        </p:nvSpPr>
        <p:spPr>
          <a:xfrm>
            <a:off x="7725519" y="6352629"/>
            <a:ext cx="2988319" cy="369332"/>
          </a:xfrm>
          <a:prstGeom prst="rect">
            <a:avLst/>
          </a:prstGeom>
          <a:noFill/>
        </p:spPr>
        <p:txBody>
          <a:bodyPr wrap="none" rtlCol="0">
            <a:spAutoFit/>
          </a:bodyPr>
          <a:lstStyle/>
          <a:p>
            <a:r>
              <a:rPr kumimoji="1" lang="zh-CN" altLang="en-US" dirty="0" smtClean="0">
                <a:solidFill>
                  <a:schemeClr val="accent6"/>
                </a:solidFill>
                <a:latin typeface="+mn-ea"/>
                <a:ea typeface="+mn-ea"/>
              </a:rPr>
              <a:t>大气污染物传播网络示意图</a:t>
            </a:r>
            <a:endParaRPr kumimoji="1" lang="zh-CN" altLang="en-US" dirty="0">
              <a:solidFill>
                <a:schemeClr val="accent6"/>
              </a:solidFill>
              <a:latin typeface="+mn-ea"/>
              <a:ea typeface="+mn-ea"/>
            </a:endParaRPr>
          </a:p>
        </p:txBody>
      </p:sp>
    </p:spTree>
    <p:extLst>
      <p:ext uri="{BB962C8B-B14F-4D97-AF65-F5344CB8AC3E}">
        <p14:creationId xmlns:p14="http://schemas.microsoft.com/office/powerpoint/2010/main" val="139411168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7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733423" y="245747"/>
            <a:ext cx="3319688" cy="30777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构建大气污染物传播复杂网络</a:t>
            </a:r>
            <a:endParaRPr lang="en-US" altLang="zh-CN"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5"/>
          <a:stretch>
            <a:fillRect/>
          </a:stretch>
        </p:blipFill>
        <p:spPr>
          <a:xfrm>
            <a:off x="577218" y="1096045"/>
            <a:ext cx="5738328" cy="2952328"/>
          </a:xfrm>
          <a:prstGeom prst="rect">
            <a:avLst/>
          </a:prstGeom>
        </p:spPr>
      </p:pic>
      <p:pic>
        <p:nvPicPr>
          <p:cNvPr id="4" name="图片 3"/>
          <p:cNvPicPr>
            <a:picLocks noChangeAspect="1"/>
          </p:cNvPicPr>
          <p:nvPr/>
        </p:nvPicPr>
        <p:blipFill>
          <a:blip r:embed="rId6"/>
          <a:stretch>
            <a:fillRect/>
          </a:stretch>
        </p:blipFill>
        <p:spPr>
          <a:xfrm>
            <a:off x="5997327" y="3112269"/>
            <a:ext cx="6523119" cy="3501380"/>
          </a:xfrm>
          <a:prstGeom prst="rect">
            <a:avLst/>
          </a:prstGeom>
        </p:spPr>
      </p:pic>
      <p:sp>
        <p:nvSpPr>
          <p:cNvPr id="2" name="矩形 1"/>
          <p:cNvSpPr/>
          <p:nvPr/>
        </p:nvSpPr>
        <p:spPr>
          <a:xfrm>
            <a:off x="6482164" y="1168053"/>
            <a:ext cx="2776722" cy="369332"/>
          </a:xfrm>
          <a:prstGeom prst="rect">
            <a:avLst/>
          </a:prstGeom>
        </p:spPr>
        <p:txBody>
          <a:bodyPr wrap="none">
            <a:spAutoFit/>
          </a:bodyPr>
          <a:lstStyle/>
          <a:p>
            <a:r>
              <a:rPr lang="zh-CN" altLang="zh-CN" dirty="0">
                <a:solidFill>
                  <a:srgbClr val="002060"/>
                </a:solidFill>
                <a:latin typeface="+mn-ea"/>
                <a:ea typeface="+mn-ea"/>
                <a:cs typeface="Times New Roman" charset="0"/>
              </a:rPr>
              <a:t>京津冀监测站度分布情况</a:t>
            </a:r>
            <a:r>
              <a:rPr lang="zh-CN" altLang="zh-CN" dirty="0">
                <a:solidFill>
                  <a:srgbClr val="002060"/>
                </a:solidFill>
                <a:latin typeface="+mn-ea"/>
                <a:ea typeface="+mn-ea"/>
              </a:rPr>
              <a:t> </a:t>
            </a:r>
            <a:endParaRPr lang="zh-CN" altLang="en-US" dirty="0">
              <a:solidFill>
                <a:srgbClr val="002060"/>
              </a:solidFill>
              <a:latin typeface="+mn-ea"/>
              <a:ea typeface="+mn-ea"/>
            </a:endParaRPr>
          </a:p>
        </p:txBody>
      </p:sp>
      <p:sp>
        <p:nvSpPr>
          <p:cNvPr id="5" name="矩形 4"/>
          <p:cNvSpPr/>
          <p:nvPr/>
        </p:nvSpPr>
        <p:spPr>
          <a:xfrm>
            <a:off x="4197127" y="4678293"/>
            <a:ext cx="1407758" cy="369332"/>
          </a:xfrm>
          <a:prstGeom prst="rect">
            <a:avLst/>
          </a:prstGeom>
        </p:spPr>
        <p:txBody>
          <a:bodyPr wrap="none">
            <a:spAutoFit/>
          </a:bodyPr>
          <a:lstStyle/>
          <a:p>
            <a:r>
              <a:rPr lang="zh-CN" altLang="zh-CN" dirty="0">
                <a:solidFill>
                  <a:srgbClr val="002060"/>
                </a:solidFill>
                <a:latin typeface="+mn-ea"/>
                <a:ea typeface="+mn-ea"/>
                <a:cs typeface="Times New Roman" charset="0"/>
              </a:rPr>
              <a:t>度概率分布</a:t>
            </a:r>
            <a:r>
              <a:rPr lang="zh-CN" altLang="zh-CN" dirty="0">
                <a:solidFill>
                  <a:srgbClr val="002060"/>
                </a:solidFill>
                <a:latin typeface="+mn-ea"/>
                <a:ea typeface="+mn-ea"/>
              </a:rPr>
              <a:t> </a:t>
            </a:r>
            <a:endParaRPr lang="zh-CN" altLang="en-US" dirty="0">
              <a:solidFill>
                <a:srgbClr val="002060"/>
              </a:solidFill>
              <a:latin typeface="+mn-ea"/>
              <a:ea typeface="+mn-ea"/>
            </a:endParaRPr>
          </a:p>
        </p:txBody>
      </p:sp>
    </p:spTree>
    <p:extLst>
      <p:ext uri="{BB962C8B-B14F-4D97-AF65-F5344CB8AC3E}">
        <p14:creationId xmlns:p14="http://schemas.microsoft.com/office/powerpoint/2010/main" val="54246752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14:presetBounceEnd="5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50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6" fill="hold" grpId="0" nodeType="clickEffect" p14:presetBounceEnd="50000">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14:bounceEnd="50000">
                                          <p:cBhvr additive="base">
                                            <p:cTn id="1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14:presetBounceEnd="50000">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14:bounceEnd="50000">
                                          <p:cBhvr additive="base">
                                            <p:cTn id="21"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521361" y="1528093"/>
            <a:ext cx="6804558" cy="615553"/>
          </a:xfrm>
          <a:prstGeom prst="rect">
            <a:avLst/>
          </a:prstGeom>
          <a:noFill/>
        </p:spPr>
        <p:txBody>
          <a:bodyPr wrap="square" lIns="0" tIns="0" rIns="0" bIns="0" rtlCol="0">
            <a:spAutoFit/>
          </a:bodyPr>
          <a:lstStyle/>
          <a:p>
            <a:pPr algn="ctr"/>
            <a:r>
              <a:rPr lang="zh-CN" altLang="en-US" sz="4000" dirty="0" smtClean="0">
                <a:solidFill>
                  <a:schemeClr val="accent1"/>
                </a:solidFill>
                <a:latin typeface="微软雅黑" panose="020B0503020204020204" pitchFamily="34" charset="-122"/>
                <a:ea typeface="微软雅黑" panose="020B0503020204020204" pitchFamily="34" charset="-122"/>
                <a:cs typeface="+mn-ea"/>
              </a:rPr>
              <a:t>大气</a:t>
            </a:r>
            <a:r>
              <a:rPr lang="zh-CN" altLang="en-US" sz="4000" smtClean="0">
                <a:solidFill>
                  <a:schemeClr val="accent1"/>
                </a:solidFill>
                <a:latin typeface="微软雅黑" panose="020B0503020204020204" pitchFamily="34" charset="-122"/>
                <a:ea typeface="微软雅黑" panose="020B0503020204020204" pitchFamily="34" charset="-122"/>
                <a:cs typeface="+mn-ea"/>
              </a:rPr>
              <a:t>污染</a:t>
            </a:r>
            <a:r>
              <a:rPr lang="zh-CN" altLang="en-US" sz="4000">
                <a:solidFill>
                  <a:schemeClr val="accent1"/>
                </a:solidFill>
                <a:latin typeface="微软雅黑" panose="020B0503020204020204" pitchFamily="34" charset="-122"/>
                <a:ea typeface="微软雅黑" panose="020B0503020204020204" pitchFamily="34" charset="-122"/>
                <a:cs typeface="+mn-ea"/>
              </a:rPr>
              <a:t>物</a:t>
            </a:r>
            <a:r>
              <a:rPr lang="zh-CN" altLang="en-US" sz="4000" smtClean="0">
                <a:solidFill>
                  <a:schemeClr val="accent1"/>
                </a:solidFill>
                <a:latin typeface="微软雅黑" panose="020B0503020204020204" pitchFamily="34" charset="-122"/>
                <a:ea typeface="微软雅黑" panose="020B0503020204020204" pitchFamily="34" charset="-122"/>
                <a:cs typeface="+mn-ea"/>
              </a:rPr>
              <a:t>关键传播路径</a:t>
            </a:r>
            <a:r>
              <a:rPr lang="zh-CN" altLang="en-US" sz="4000" dirty="0" smtClean="0">
                <a:solidFill>
                  <a:schemeClr val="accent1"/>
                </a:solidFill>
                <a:latin typeface="微软雅黑" panose="020B0503020204020204" pitchFamily="34" charset="-122"/>
                <a:ea typeface="微软雅黑" panose="020B0503020204020204" pitchFamily="34" charset="-122"/>
                <a:cs typeface="+mn-ea"/>
              </a:rPr>
              <a:t>挖掘</a:t>
            </a:r>
            <a:endParaRPr lang="en-US" altLang="zh-CN" sz="40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5" name="矩形 259"/>
          <p:cNvSpPr>
            <a:spLocks noChangeArrowheads="1"/>
          </p:cNvSpPr>
          <p:nvPr/>
        </p:nvSpPr>
        <p:spPr bwMode="auto">
          <a:xfrm>
            <a:off x="2324919" y="1312069"/>
            <a:ext cx="219644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cap="all" spc="300" dirty="0" smtClean="0">
                <a:solidFill>
                  <a:schemeClr val="accent1"/>
                </a:solidFill>
                <a:latin typeface="Impact" panose="020B0806030902050204" pitchFamily="34" charset="0"/>
                <a:cs typeface="Arial" panose="020B0604020202020204" pitchFamily="34" charset="0"/>
              </a:rPr>
              <a:t>03</a:t>
            </a:r>
            <a:endParaRPr lang="zh-CN" altLang="en-US" sz="9600" cap="all" spc="300"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 name="文本框 1"/>
          <p:cNvSpPr txBox="1"/>
          <p:nvPr/>
        </p:nvSpPr>
        <p:spPr>
          <a:xfrm>
            <a:off x="4521361" y="2382146"/>
            <a:ext cx="1396536" cy="1643527"/>
          </a:xfrm>
          <a:prstGeom prst="rect">
            <a:avLst/>
          </a:prstGeom>
          <a:noFill/>
        </p:spPr>
        <p:txBody>
          <a:bodyPr wrap="none" rtlCol="0">
            <a:spAutoFit/>
          </a:bodyPr>
          <a:lstStyle/>
          <a:p>
            <a:pPr marL="285750" indent="-285750">
              <a:lnSpc>
                <a:spcPct val="140000"/>
              </a:lnSpc>
              <a:buFont typeface="Arial" charset="0"/>
              <a:buChar char="•"/>
            </a:pPr>
            <a:r>
              <a:rPr kumimoji="1" lang="zh-CN" altLang="en-US" dirty="0" smtClean="0">
                <a:solidFill>
                  <a:srgbClr val="002060"/>
                </a:solidFill>
                <a:latin typeface="+mn-ea"/>
                <a:ea typeface="+mn-ea"/>
              </a:rPr>
              <a:t>技术路线</a:t>
            </a:r>
            <a:endParaRPr kumimoji="1" lang="en-US" altLang="zh-CN" dirty="0" smtClean="0">
              <a:solidFill>
                <a:srgbClr val="002060"/>
              </a:solidFill>
              <a:latin typeface="+mn-ea"/>
              <a:ea typeface="+mn-ea"/>
            </a:endParaRPr>
          </a:p>
          <a:p>
            <a:pPr marL="285750" indent="-285750">
              <a:lnSpc>
                <a:spcPct val="140000"/>
              </a:lnSpc>
              <a:buFont typeface="Arial" charset="0"/>
              <a:buChar char="•"/>
            </a:pPr>
            <a:r>
              <a:rPr kumimoji="1" lang="zh-CN" altLang="en-US" dirty="0" smtClean="0">
                <a:solidFill>
                  <a:srgbClr val="002060"/>
                </a:solidFill>
                <a:latin typeface="+mn-ea"/>
                <a:ea typeface="+mn-ea"/>
              </a:rPr>
              <a:t>相关定义</a:t>
            </a:r>
            <a:endParaRPr kumimoji="1" lang="en-US" altLang="zh-CN" dirty="0" smtClean="0">
              <a:solidFill>
                <a:srgbClr val="002060"/>
              </a:solidFill>
              <a:latin typeface="+mn-ea"/>
              <a:ea typeface="+mn-ea"/>
            </a:endParaRPr>
          </a:p>
          <a:p>
            <a:pPr marL="285750" indent="-285750">
              <a:lnSpc>
                <a:spcPct val="140000"/>
              </a:lnSpc>
              <a:buFont typeface="Arial" charset="0"/>
              <a:buChar char="•"/>
            </a:pPr>
            <a:r>
              <a:rPr kumimoji="1" lang="zh-CN" altLang="en-US" dirty="0" smtClean="0">
                <a:solidFill>
                  <a:srgbClr val="002060"/>
                </a:solidFill>
                <a:latin typeface="+mn-ea"/>
                <a:ea typeface="+mn-ea"/>
              </a:rPr>
              <a:t>算法实例</a:t>
            </a:r>
            <a:endParaRPr kumimoji="1" lang="en-US" altLang="zh-CN" dirty="0" smtClean="0">
              <a:solidFill>
                <a:srgbClr val="002060"/>
              </a:solidFill>
              <a:latin typeface="+mn-ea"/>
              <a:ea typeface="+mn-ea"/>
            </a:endParaRPr>
          </a:p>
          <a:p>
            <a:pPr marL="285750" indent="-285750">
              <a:lnSpc>
                <a:spcPct val="140000"/>
              </a:lnSpc>
              <a:buFont typeface="Arial" charset="0"/>
              <a:buChar char="•"/>
            </a:pPr>
            <a:r>
              <a:rPr kumimoji="1" lang="zh-CN" altLang="en-US" dirty="0" smtClean="0">
                <a:solidFill>
                  <a:srgbClr val="002060"/>
                </a:solidFill>
                <a:latin typeface="+mn-ea"/>
                <a:ea typeface="+mn-ea"/>
              </a:rPr>
              <a:t>实验结果</a:t>
            </a:r>
            <a:endParaRPr kumimoji="1" lang="zh-CN" altLang="en-US" dirty="0">
              <a:solidFill>
                <a:srgbClr val="002060"/>
              </a:solidFill>
              <a:latin typeface="+mn-ea"/>
              <a:ea typeface="+mn-ea"/>
            </a:endParaRPr>
          </a:p>
        </p:txBody>
      </p:sp>
    </p:spTree>
    <p:extLst>
      <p:ext uri="{BB962C8B-B14F-4D97-AF65-F5344CB8AC3E}">
        <p14:creationId xmlns:p14="http://schemas.microsoft.com/office/powerpoint/2010/main" val="5974010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5"/>
                                        </p:tgtEl>
                                      </p:cBhvr>
                                    </p:animEffect>
                                    <p:animScale>
                                      <p:cBhvr>
                                        <p:cTn id="15" dur="250" autoRev="1" fill="hold"/>
                                        <p:tgtEl>
                                          <p:spTgt spid="15"/>
                                        </p:tgtEl>
                                      </p:cBhvr>
                                      <p:by x="105000" y="105000"/>
                                    </p:animScale>
                                  </p:childTnLst>
                                </p:cTn>
                              </p:par>
                              <p:par>
                                <p:cTn id="16" presetID="22" presetClass="entr" presetSubtype="8" fill="hold" grpId="0" nodeType="withEffect">
                                  <p:stCondLst>
                                    <p:cond delay="0"/>
                                  </p:stCondLst>
                                  <p:iterate type="lt">
                                    <p:tmPct val="30000"/>
                                  </p:iterate>
                                  <p:childTnLst>
                                    <p:set>
                                      <p:cBhvr>
                                        <p:cTn id="17" dur="1" fill="hold">
                                          <p:stCondLst>
                                            <p:cond delay="0"/>
                                          </p:stCondLst>
                                        </p:cTn>
                                        <p:tgtEl>
                                          <p:spTgt spid="13"/>
                                        </p:tgtEl>
                                        <p:attrNameLst>
                                          <p:attrName>style.visibility</p:attrName>
                                        </p:attrNameLst>
                                      </p:cBhvr>
                                      <p:to>
                                        <p:strVal val="visible"/>
                                      </p:to>
                                    </p:set>
                                    <p:animEffect transition="in" filter="wipe(left)">
                                      <p:cBhvr>
                                        <p:cTn id="18" dur="200"/>
                                        <p:tgtEl>
                                          <p:spTgt spid="13"/>
                                        </p:tgtEl>
                                      </p:cBhvr>
                                    </p:animEffect>
                                  </p:childTnLst>
                                </p:cTn>
                              </p:par>
                              <p:par>
                                <p:cTn id="19" presetID="36" presetClass="emph" presetSubtype="0" fill="hold" grpId="1" nodeType="withEffect">
                                  <p:stCondLst>
                                    <p:cond delay="0"/>
                                  </p:stCondLst>
                                  <p:iterate type="lt">
                                    <p:tmPct val="30000"/>
                                  </p:iterate>
                                  <p:childTnLst>
                                    <p:animScale>
                                      <p:cBhvr>
                                        <p:cTn id="20" dur="50" autoRev="1" fill="hold">
                                          <p:stCondLst>
                                            <p:cond delay="0"/>
                                          </p:stCondLst>
                                        </p:cTn>
                                        <p:tgtEl>
                                          <p:spTgt spid="13"/>
                                        </p:tgtEl>
                                      </p:cBhvr>
                                      <p:to x="80000" y="100000"/>
                                    </p:animScale>
                                    <p:anim by="(#ppt_w*0.10)" calcmode="lin" valueType="num">
                                      <p:cBhvr>
                                        <p:cTn id="21" dur="50" autoRev="1" fill="hold">
                                          <p:stCondLst>
                                            <p:cond delay="0"/>
                                          </p:stCondLst>
                                        </p:cTn>
                                        <p:tgtEl>
                                          <p:spTgt spid="13"/>
                                        </p:tgtEl>
                                        <p:attrNameLst>
                                          <p:attrName>ppt_x</p:attrName>
                                        </p:attrNameLst>
                                      </p:cBhvr>
                                    </p:anim>
                                    <p:anim by="(-#ppt_w*0.10)" calcmode="lin" valueType="num">
                                      <p:cBhvr>
                                        <p:cTn id="22" dur="50" autoRev="1" fill="hold">
                                          <p:stCondLst>
                                            <p:cond delay="0"/>
                                          </p:stCondLst>
                                        </p:cTn>
                                        <p:tgtEl>
                                          <p:spTgt spid="13"/>
                                        </p:tgtEl>
                                        <p:attrNameLst>
                                          <p:attrName>ppt_y</p:attrName>
                                        </p:attrNameLst>
                                      </p:cBhvr>
                                    </p:anim>
                                    <p:animRot by="-480000">
                                      <p:cBhvr>
                                        <p:cTn id="23" dur="50" autoRev="1" fill="hold">
                                          <p:stCondLst>
                                            <p:cond delay="0"/>
                                          </p:stCondLst>
                                        </p:cTn>
                                        <p:tgtEl>
                                          <p:spTgt spid="13"/>
                                        </p:tgtEl>
                                        <p:attrNameLst>
                                          <p:attrName>r</p:attrName>
                                        </p:attrNameLst>
                                      </p:cBhvr>
                                    </p:animRot>
                                  </p:childTnLst>
                                </p:cTn>
                              </p:par>
                              <p:par>
                                <p:cTn id="24" presetID="22" presetClass="entr" presetSubtype="8"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7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733423" y="245747"/>
            <a:ext cx="3319688" cy="30777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技术路线</a:t>
            </a:r>
            <a:endParaRPr lang="en-US" altLang="zh-CN"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p:nvPr/>
        </p:nvPicPr>
        <p:blipFill>
          <a:blip r:embed="rId5"/>
          <a:stretch>
            <a:fillRect/>
          </a:stretch>
        </p:blipFill>
        <p:spPr>
          <a:xfrm>
            <a:off x="5443357" y="880021"/>
            <a:ext cx="3002242" cy="6120680"/>
          </a:xfrm>
          <a:prstGeom prst="rect">
            <a:avLst/>
          </a:prstGeom>
        </p:spPr>
      </p:pic>
    </p:spTree>
    <p:extLst>
      <p:ext uri="{BB962C8B-B14F-4D97-AF65-F5344CB8AC3E}">
        <p14:creationId xmlns:p14="http://schemas.microsoft.com/office/powerpoint/2010/main" val="107919427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7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733423" y="245747"/>
            <a:ext cx="3319688" cy="30777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相关定义</a:t>
            </a:r>
            <a:endParaRPr lang="en-US" altLang="zh-CN"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p:cNvSpPr/>
          <p:nvPr/>
        </p:nvSpPr>
        <p:spPr>
          <a:xfrm>
            <a:off x="1964879" y="1528093"/>
            <a:ext cx="8720288" cy="3831818"/>
          </a:xfrm>
          <a:prstGeom prst="rect">
            <a:avLst/>
          </a:prstGeom>
        </p:spPr>
        <p:txBody>
          <a:bodyPr wrap="square">
            <a:spAutoFit/>
          </a:bodyPr>
          <a:lstStyle/>
          <a:p>
            <a:pPr indent="304800" algn="just">
              <a:lnSpc>
                <a:spcPct val="150000"/>
              </a:lnSpc>
              <a:spcAft>
                <a:spcPts val="0"/>
              </a:spcAft>
            </a:pPr>
            <a:r>
              <a:rPr lang="zh-CN" altLang="zh-CN" dirty="0">
                <a:solidFill>
                  <a:srgbClr val="000000"/>
                </a:solidFill>
                <a:latin typeface="Times New Roman" charset="0"/>
                <a:ea typeface="宋体" charset="-122"/>
              </a:rPr>
              <a:t>定义</a:t>
            </a:r>
            <a:r>
              <a:rPr lang="en-US" altLang="zh-CN" dirty="0">
                <a:solidFill>
                  <a:srgbClr val="000000"/>
                </a:solidFill>
                <a:latin typeface="Times New Roman" charset="0"/>
                <a:ea typeface="宋体" charset="-122"/>
              </a:rPr>
              <a:t>4.4 </a:t>
            </a:r>
            <a:r>
              <a:rPr lang="zh-CN" altLang="zh-CN" dirty="0">
                <a:solidFill>
                  <a:srgbClr val="000000"/>
                </a:solidFill>
                <a:latin typeface="Times New Roman" charset="0"/>
                <a:ea typeface="宋体" charset="-122"/>
              </a:rPr>
              <a:t>污染物关键传播路径序列：在大气污染物传播</a:t>
            </a:r>
            <a:r>
              <a:rPr lang="zh-CN" altLang="zh-CN" dirty="0" smtClean="0">
                <a:solidFill>
                  <a:srgbClr val="000000"/>
                </a:solidFill>
                <a:latin typeface="Times New Roman" charset="0"/>
                <a:ea typeface="宋体" charset="-122"/>
              </a:rPr>
              <a:t>网络图中</a:t>
            </a:r>
            <a:r>
              <a:rPr lang="zh-CN" altLang="zh-CN" dirty="0">
                <a:solidFill>
                  <a:srgbClr val="000000"/>
                </a:solidFill>
                <a:latin typeface="Times New Roman" charset="0"/>
                <a:ea typeface="宋体" charset="-122"/>
              </a:rPr>
              <a:t>，若存在一个频繁连通子图可以通过序列表示</a:t>
            </a:r>
            <a:r>
              <a:rPr lang="zh-CN" altLang="zh-CN" dirty="0" smtClean="0">
                <a:solidFill>
                  <a:srgbClr val="000000"/>
                </a:solidFill>
                <a:latin typeface="Times New Roman" charset="0"/>
                <a:ea typeface="宋体" charset="-122"/>
              </a:rPr>
              <a:t>，且满足</a:t>
            </a:r>
            <a:r>
              <a:rPr lang="zh-CN" altLang="zh-CN" dirty="0">
                <a:solidFill>
                  <a:srgbClr val="000000"/>
                </a:solidFill>
                <a:latin typeface="Times New Roman" charset="0"/>
                <a:ea typeface="宋体" charset="-122"/>
              </a:rPr>
              <a:t>频繁阈值和对应</a:t>
            </a:r>
            <a:r>
              <a:rPr lang="en-US" altLang="zh-CN" dirty="0">
                <a:solidFill>
                  <a:srgbClr val="000000"/>
                </a:solidFill>
                <a:latin typeface="Times New Roman" charset="0"/>
                <a:ea typeface="宋体" charset="-122"/>
              </a:rPr>
              <a:t>Top-K</a:t>
            </a:r>
            <a:r>
              <a:rPr lang="zh-CN" altLang="zh-CN" dirty="0">
                <a:solidFill>
                  <a:srgbClr val="000000"/>
                </a:solidFill>
                <a:latin typeface="Times New Roman" charset="0"/>
                <a:ea typeface="宋体" charset="-122"/>
              </a:rPr>
              <a:t>子图序列的路径片段组成的路径序列称之为污染物关键传播路径序列</a:t>
            </a:r>
            <a:r>
              <a:rPr lang="zh-CN" altLang="zh-CN" dirty="0" smtClean="0">
                <a:solidFill>
                  <a:srgbClr val="000000"/>
                </a:solidFill>
                <a:latin typeface="Times New Roman" charset="0"/>
                <a:ea typeface="宋体" charset="-122"/>
              </a:rPr>
              <a:t>。</a:t>
            </a:r>
            <a:endParaRPr lang="en-US" altLang="zh-CN" dirty="0" smtClean="0">
              <a:solidFill>
                <a:srgbClr val="000000"/>
              </a:solidFill>
              <a:latin typeface="Times New Roman" charset="0"/>
              <a:ea typeface="宋体" charset="-122"/>
            </a:endParaRPr>
          </a:p>
          <a:p>
            <a:pPr indent="304800" algn="just">
              <a:lnSpc>
                <a:spcPct val="150000"/>
              </a:lnSpc>
              <a:spcAft>
                <a:spcPts val="0"/>
              </a:spcAft>
            </a:pPr>
            <a:endParaRPr lang="zh-CN" altLang="zh-CN" dirty="0">
              <a:latin typeface="Times New Roman" charset="0"/>
              <a:ea typeface="宋体" charset="-122"/>
            </a:endParaRPr>
          </a:p>
          <a:p>
            <a:pPr indent="304800" algn="just">
              <a:lnSpc>
                <a:spcPct val="150000"/>
              </a:lnSpc>
              <a:spcAft>
                <a:spcPts val="0"/>
              </a:spcAft>
            </a:pPr>
            <a:r>
              <a:rPr lang="zh-CN" altLang="zh-CN" dirty="0" smtClean="0">
                <a:solidFill>
                  <a:srgbClr val="000000"/>
                </a:solidFill>
                <a:latin typeface="Times New Roman" charset="0"/>
                <a:ea typeface="宋体" charset="-122"/>
              </a:rPr>
              <a:t>定义</a:t>
            </a:r>
            <a:r>
              <a:rPr lang="en-US" altLang="zh-CN" dirty="0" smtClean="0">
                <a:solidFill>
                  <a:srgbClr val="000000"/>
                </a:solidFill>
                <a:latin typeface="Times New Roman" charset="0"/>
                <a:ea typeface="宋体" charset="-122"/>
              </a:rPr>
              <a:t>4.5 </a:t>
            </a:r>
            <a:r>
              <a:rPr lang="zh-CN" altLang="zh-CN" dirty="0" smtClean="0">
                <a:solidFill>
                  <a:srgbClr val="000000"/>
                </a:solidFill>
                <a:latin typeface="Times New Roman" charset="0"/>
                <a:ea typeface="宋体" charset="-122"/>
              </a:rPr>
              <a:t>站点覆盖率：污染物传播路径</a:t>
            </a:r>
            <a:r>
              <a:rPr lang="en-US" altLang="zh-CN" dirty="0" smtClean="0">
                <a:solidFill>
                  <a:srgbClr val="000000"/>
                </a:solidFill>
                <a:latin typeface="Times New Roman" charset="0"/>
                <a:ea typeface="宋体" charset="-122"/>
              </a:rPr>
              <a:t>A</a:t>
            </a:r>
            <a:r>
              <a:rPr lang="zh-CN" altLang="zh-CN" dirty="0" smtClean="0">
                <a:solidFill>
                  <a:srgbClr val="000000"/>
                </a:solidFill>
                <a:latin typeface="Times New Roman" charset="0"/>
                <a:ea typeface="宋体" charset="-122"/>
              </a:rPr>
              <a:t>与污染物传播路径</a:t>
            </a:r>
            <a:r>
              <a:rPr lang="en-US" altLang="zh-CN" dirty="0" smtClean="0">
                <a:solidFill>
                  <a:srgbClr val="000000"/>
                </a:solidFill>
                <a:latin typeface="Times New Roman" charset="0"/>
                <a:ea typeface="宋体" charset="-122"/>
              </a:rPr>
              <a:t>B</a:t>
            </a:r>
            <a:r>
              <a:rPr lang="zh-CN" altLang="zh-CN" dirty="0" smtClean="0">
                <a:solidFill>
                  <a:srgbClr val="000000"/>
                </a:solidFill>
                <a:latin typeface="Times New Roman" charset="0"/>
                <a:ea typeface="宋体" charset="-122"/>
              </a:rPr>
              <a:t>相同站点的个数与污染物传播路径</a:t>
            </a:r>
            <a:r>
              <a:rPr lang="en-US" altLang="zh-CN" dirty="0" smtClean="0">
                <a:solidFill>
                  <a:srgbClr val="000000"/>
                </a:solidFill>
                <a:latin typeface="Times New Roman" charset="0"/>
                <a:ea typeface="宋体" charset="-122"/>
              </a:rPr>
              <a:t>B</a:t>
            </a:r>
            <a:r>
              <a:rPr lang="zh-CN" altLang="zh-CN" dirty="0" smtClean="0">
                <a:solidFill>
                  <a:srgbClr val="000000"/>
                </a:solidFill>
                <a:latin typeface="Times New Roman" charset="0"/>
                <a:ea typeface="宋体" charset="-122"/>
              </a:rPr>
              <a:t>站点总数</a:t>
            </a:r>
            <a:r>
              <a:rPr lang="zh-CN" altLang="en-US" dirty="0" smtClean="0">
                <a:solidFill>
                  <a:srgbClr val="000000"/>
                </a:solidFill>
                <a:latin typeface="Times New Roman" charset="0"/>
                <a:ea typeface="宋体" charset="-122"/>
              </a:rPr>
              <a:t>之</a:t>
            </a:r>
            <a:r>
              <a:rPr lang="zh-CN" altLang="zh-CN" dirty="0" smtClean="0">
                <a:solidFill>
                  <a:srgbClr val="000000"/>
                </a:solidFill>
                <a:latin typeface="Times New Roman" charset="0"/>
                <a:ea typeface="宋体" charset="-122"/>
              </a:rPr>
              <a:t>比，即为路径</a:t>
            </a:r>
            <a:r>
              <a:rPr lang="en-US" altLang="zh-CN" dirty="0" smtClean="0">
                <a:solidFill>
                  <a:srgbClr val="000000"/>
                </a:solidFill>
                <a:latin typeface="Times New Roman" charset="0"/>
                <a:ea typeface="宋体" charset="-122"/>
              </a:rPr>
              <a:t>A</a:t>
            </a:r>
            <a:r>
              <a:rPr lang="zh-CN" altLang="zh-CN" dirty="0" smtClean="0">
                <a:solidFill>
                  <a:srgbClr val="000000"/>
                </a:solidFill>
                <a:latin typeface="Times New Roman" charset="0"/>
                <a:ea typeface="宋体" charset="-122"/>
              </a:rPr>
              <a:t>对路径</a:t>
            </a:r>
            <a:r>
              <a:rPr lang="en-US" altLang="zh-CN" dirty="0" smtClean="0">
                <a:solidFill>
                  <a:srgbClr val="000000"/>
                </a:solidFill>
                <a:latin typeface="Times New Roman" charset="0"/>
                <a:ea typeface="宋体" charset="-122"/>
              </a:rPr>
              <a:t>B</a:t>
            </a:r>
            <a:r>
              <a:rPr lang="zh-CN" altLang="zh-CN" dirty="0" smtClean="0">
                <a:solidFill>
                  <a:srgbClr val="000000"/>
                </a:solidFill>
                <a:latin typeface="Times New Roman" charset="0"/>
                <a:ea typeface="宋体" charset="-122"/>
              </a:rPr>
              <a:t>的站点覆盖率。</a:t>
            </a:r>
            <a:endParaRPr lang="en-US" altLang="zh-CN" dirty="0" smtClean="0">
              <a:solidFill>
                <a:srgbClr val="000000"/>
              </a:solidFill>
              <a:latin typeface="Times New Roman" charset="0"/>
              <a:ea typeface="宋体" charset="-122"/>
            </a:endParaRPr>
          </a:p>
          <a:p>
            <a:pPr indent="304800" algn="just">
              <a:lnSpc>
                <a:spcPct val="150000"/>
              </a:lnSpc>
              <a:spcAft>
                <a:spcPts val="0"/>
              </a:spcAft>
            </a:pPr>
            <a:endParaRPr lang="zh-CN" altLang="zh-CN" dirty="0" smtClean="0">
              <a:latin typeface="Times New Roman" charset="0"/>
              <a:ea typeface="宋体" charset="-122"/>
            </a:endParaRPr>
          </a:p>
          <a:p>
            <a:pPr>
              <a:lnSpc>
                <a:spcPct val="150000"/>
              </a:lnSpc>
            </a:pPr>
            <a:r>
              <a:rPr lang="zh-CN" altLang="en-US" dirty="0" smtClean="0">
                <a:solidFill>
                  <a:srgbClr val="000000"/>
                </a:solidFill>
                <a:latin typeface="Times New Roman" charset="0"/>
                <a:ea typeface="SimSun" charset="-122"/>
                <a:cs typeface="Times New Roman" charset="0"/>
              </a:rPr>
              <a:t>     </a:t>
            </a:r>
            <a:r>
              <a:rPr lang="zh-CN" altLang="zh-CN" dirty="0" smtClean="0">
                <a:solidFill>
                  <a:srgbClr val="000000"/>
                </a:solidFill>
                <a:latin typeface="Times New Roman" charset="0"/>
                <a:ea typeface="SimSun" charset="-122"/>
                <a:cs typeface="Times New Roman" charset="0"/>
              </a:rPr>
              <a:t>定义</a:t>
            </a:r>
            <a:r>
              <a:rPr lang="en-US" altLang="zh-CN" dirty="0">
                <a:solidFill>
                  <a:srgbClr val="000000"/>
                </a:solidFill>
                <a:latin typeface="Times New Roman" charset="0"/>
                <a:ea typeface="SimSun" charset="-122"/>
              </a:rPr>
              <a:t>4.6 </a:t>
            </a:r>
            <a:r>
              <a:rPr lang="zh-CN" altLang="zh-CN" dirty="0">
                <a:solidFill>
                  <a:srgbClr val="000000"/>
                </a:solidFill>
                <a:latin typeface="Times New Roman" charset="0"/>
                <a:ea typeface="SimSun" charset="-122"/>
                <a:cs typeface="Times New Roman" charset="0"/>
              </a:rPr>
              <a:t>污染物关键传播路径覆盖率：在重污染过程中，污染物在关键路径上传播的次数与污染物在所有路径上的传播次数之比，即为污染物关键传播路径覆盖率。</a:t>
            </a:r>
            <a:r>
              <a:rPr lang="zh-CN" altLang="zh-CN" dirty="0"/>
              <a:t> </a:t>
            </a:r>
            <a:endParaRPr lang="zh-CN" altLang="en-US" dirty="0"/>
          </a:p>
        </p:txBody>
      </p:sp>
    </p:spTree>
    <p:extLst>
      <p:ext uri="{BB962C8B-B14F-4D97-AF65-F5344CB8AC3E}">
        <p14:creationId xmlns:p14="http://schemas.microsoft.com/office/powerpoint/2010/main" val="898503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20863" y="1364545"/>
            <a:ext cx="1800493" cy="369332"/>
          </a:xfrm>
          <a:prstGeom prst="rect">
            <a:avLst/>
          </a:prstGeom>
          <a:noFill/>
        </p:spPr>
        <p:txBody>
          <a:bodyPr wrap="none" rtlCol="0">
            <a:spAutoFit/>
          </a:bodyPr>
          <a:lstStyle/>
          <a:p>
            <a:r>
              <a:rPr kumimoji="1" lang="zh-CN" altLang="en-US" dirty="0" smtClean="0">
                <a:solidFill>
                  <a:schemeClr val="accent6"/>
                </a:solidFill>
                <a:latin typeface="+mn-ea"/>
                <a:ea typeface="+mn-ea"/>
              </a:rPr>
              <a:t>污染物传播网络</a:t>
            </a:r>
            <a:endParaRPr kumimoji="1" lang="zh-CN" altLang="en-US" dirty="0">
              <a:solidFill>
                <a:schemeClr val="accent6"/>
              </a:solidFill>
              <a:latin typeface="+mn-ea"/>
              <a:ea typeface="+mn-ea"/>
            </a:endParaRPr>
          </a:p>
        </p:txBody>
      </p:sp>
      <p:sp>
        <p:nvSpPr>
          <p:cNvPr id="71" name="任意多边形 7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733423" y="245747"/>
            <a:ext cx="3319688" cy="30777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算法实例</a:t>
            </a:r>
            <a:endParaRPr lang="en-US" altLang="zh-CN"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5"/>
          <a:stretch>
            <a:fillRect/>
          </a:stretch>
        </p:blipFill>
        <p:spPr>
          <a:xfrm>
            <a:off x="986141" y="1815585"/>
            <a:ext cx="4608512" cy="4111254"/>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112844300"/>
              </p:ext>
            </p:extLst>
          </p:nvPr>
        </p:nvGraphicFramePr>
        <p:xfrm>
          <a:off x="8170021" y="2104157"/>
          <a:ext cx="4313773" cy="3604812"/>
        </p:xfrm>
        <a:graphic>
          <a:graphicData uri="http://schemas.openxmlformats.org/drawingml/2006/table">
            <a:tbl>
              <a:tblPr firstRow="1" firstCol="1" bandRow="1">
                <a:tableStyleId>{46F890A9-2807-4EBB-B81D-B2AA78EC7F39}</a:tableStyleId>
              </a:tblPr>
              <a:tblGrid>
                <a:gridCol w="720080"/>
                <a:gridCol w="3593693"/>
              </a:tblGrid>
              <a:tr h="355344">
                <a:tc>
                  <a:txBody>
                    <a:bodyPr/>
                    <a:lstStyle/>
                    <a:p>
                      <a:pPr algn="ctr">
                        <a:lnSpc>
                          <a:spcPts val="2200"/>
                        </a:lnSpc>
                        <a:spcAft>
                          <a:spcPts val="0"/>
                        </a:spcAft>
                      </a:pPr>
                      <a:r>
                        <a:rPr lang="zh-CN" sz="1050" b="0" dirty="0">
                          <a:effectLst/>
                        </a:rPr>
                        <a:t>序号</a:t>
                      </a:r>
                      <a:endParaRPr lang="zh-CN" sz="1200" b="0" dirty="0">
                        <a:effectLst/>
                        <a:latin typeface="Times New Roman" charset="0"/>
                        <a:ea typeface="宋体" charset="-122"/>
                      </a:endParaRPr>
                    </a:p>
                  </a:txBody>
                  <a:tcPr marL="68580" marR="6858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050" b="0" dirty="0">
                          <a:effectLst/>
                        </a:rPr>
                        <a:t>路径</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tr>
              <a:tr h="361052">
                <a:tc>
                  <a:txBody>
                    <a:bodyPr/>
                    <a:lstStyle/>
                    <a:p>
                      <a:pPr algn="ctr">
                        <a:lnSpc>
                          <a:spcPts val="2200"/>
                        </a:lnSpc>
                        <a:spcAft>
                          <a:spcPts val="0"/>
                        </a:spcAft>
                      </a:pPr>
                      <a:r>
                        <a:rPr lang="en-US" sz="1050" b="0" dirty="0">
                          <a:solidFill>
                            <a:schemeClr val="bg1"/>
                          </a:solidFill>
                          <a:effectLst/>
                        </a:rPr>
                        <a:t>1</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200" dirty="0">
                          <a:effectLst/>
                        </a:rPr>
                        <a:t>A B</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61052">
                <a:tc>
                  <a:txBody>
                    <a:bodyPr/>
                    <a:lstStyle/>
                    <a:p>
                      <a:pPr algn="ctr">
                        <a:lnSpc>
                          <a:spcPts val="2200"/>
                        </a:lnSpc>
                        <a:spcAft>
                          <a:spcPts val="0"/>
                        </a:spcAft>
                      </a:pPr>
                      <a:r>
                        <a:rPr lang="en-US" sz="1050" b="0" dirty="0">
                          <a:solidFill>
                            <a:schemeClr val="bg1"/>
                          </a:solidFill>
                          <a:effectLst/>
                        </a:rPr>
                        <a:t>2</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200" dirty="0">
                          <a:effectLst/>
                        </a:rPr>
                        <a:t>A E J</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61052">
                <a:tc>
                  <a:txBody>
                    <a:bodyPr/>
                    <a:lstStyle/>
                    <a:p>
                      <a:pPr algn="ctr">
                        <a:lnSpc>
                          <a:spcPts val="2200"/>
                        </a:lnSpc>
                        <a:spcAft>
                          <a:spcPts val="0"/>
                        </a:spcAft>
                      </a:pPr>
                      <a:r>
                        <a:rPr lang="en-US" sz="1050" b="0" dirty="0">
                          <a:solidFill>
                            <a:schemeClr val="bg1"/>
                          </a:solidFill>
                          <a:effectLst/>
                        </a:rPr>
                        <a:t>3</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200" dirty="0">
                          <a:effectLst/>
                        </a:rPr>
                        <a:t>A E I J</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61052">
                <a:tc>
                  <a:txBody>
                    <a:bodyPr/>
                    <a:lstStyle/>
                    <a:p>
                      <a:pPr algn="ctr">
                        <a:lnSpc>
                          <a:spcPts val="2200"/>
                        </a:lnSpc>
                        <a:spcAft>
                          <a:spcPts val="0"/>
                        </a:spcAft>
                      </a:pPr>
                      <a:r>
                        <a:rPr lang="en-US" sz="1050" b="0" dirty="0">
                          <a:solidFill>
                            <a:schemeClr val="bg1"/>
                          </a:solidFill>
                          <a:effectLst/>
                        </a:rPr>
                        <a:t>4</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200" dirty="0">
                          <a:effectLst/>
                        </a:rPr>
                        <a:t>A E F K L</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61052">
                <a:tc>
                  <a:txBody>
                    <a:bodyPr/>
                    <a:lstStyle/>
                    <a:p>
                      <a:pPr algn="ctr">
                        <a:lnSpc>
                          <a:spcPts val="2200"/>
                        </a:lnSpc>
                        <a:spcAft>
                          <a:spcPts val="0"/>
                        </a:spcAft>
                      </a:pPr>
                      <a:r>
                        <a:rPr lang="en-US" altLang="zh-CN" sz="1200" b="0" dirty="0" smtClean="0">
                          <a:solidFill>
                            <a:schemeClr val="bg1"/>
                          </a:solidFill>
                          <a:effectLst/>
                        </a:rPr>
                        <a:t>5</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marL="0" marR="0" indent="0" algn="ctr" defTabSz="914476" rtl="0" eaLnBrk="1" fontAlgn="auto" latinLnBrk="0" hangingPunct="1">
                        <a:lnSpc>
                          <a:spcPts val="2200"/>
                        </a:lnSpc>
                        <a:spcBef>
                          <a:spcPts val="0"/>
                        </a:spcBef>
                        <a:spcAft>
                          <a:spcPts val="0"/>
                        </a:spcAft>
                        <a:buClrTx/>
                        <a:buSzTx/>
                        <a:buFontTx/>
                        <a:buNone/>
                        <a:tabLst/>
                        <a:defRPr/>
                      </a:pPr>
                      <a:r>
                        <a:rPr lang="en-US" altLang="zh-CN" sz="1200" dirty="0" smtClean="0">
                          <a:effectLst/>
                        </a:rPr>
                        <a:t>A C E J</a:t>
                      </a:r>
                      <a:endParaRPr lang="zh-CN" altLang="zh-CN" sz="1200" dirty="0" smtClean="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61052">
                <a:tc>
                  <a:txBody>
                    <a:bodyPr/>
                    <a:lstStyle/>
                    <a:p>
                      <a:pPr algn="ctr">
                        <a:lnSpc>
                          <a:spcPts val="2200"/>
                        </a:lnSpc>
                        <a:spcAft>
                          <a:spcPts val="0"/>
                        </a:spcAft>
                      </a:pPr>
                      <a:r>
                        <a:rPr lang="en-US" altLang="zh-CN" sz="1200" b="0" dirty="0" smtClean="0">
                          <a:solidFill>
                            <a:schemeClr val="bg1"/>
                          </a:solidFill>
                          <a:effectLst/>
                        </a:rPr>
                        <a:t>6</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marL="0" marR="0" indent="0" algn="ctr" defTabSz="914476" rtl="0" eaLnBrk="1" fontAlgn="auto" latinLnBrk="0" hangingPunct="1">
                        <a:lnSpc>
                          <a:spcPts val="2200"/>
                        </a:lnSpc>
                        <a:spcBef>
                          <a:spcPts val="0"/>
                        </a:spcBef>
                        <a:spcAft>
                          <a:spcPts val="0"/>
                        </a:spcAft>
                        <a:buClrTx/>
                        <a:buSzTx/>
                        <a:buFontTx/>
                        <a:buNone/>
                        <a:tabLst/>
                        <a:defRPr/>
                      </a:pPr>
                      <a:r>
                        <a:rPr lang="en-US" altLang="zh-CN" sz="1200" dirty="0" smtClean="0">
                          <a:effectLst/>
                        </a:rPr>
                        <a:t>A C E I J</a:t>
                      </a:r>
                      <a:endParaRPr lang="zh-CN" altLang="zh-CN" sz="1200" dirty="0" smtClean="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61052">
                <a:tc>
                  <a:txBody>
                    <a:bodyPr/>
                    <a:lstStyle/>
                    <a:p>
                      <a:pPr algn="ctr">
                        <a:lnSpc>
                          <a:spcPts val="2200"/>
                        </a:lnSpc>
                        <a:spcAft>
                          <a:spcPts val="0"/>
                        </a:spcAft>
                      </a:pPr>
                      <a:r>
                        <a:rPr lang="en-US" altLang="zh-CN" sz="1200" b="0" dirty="0" smtClean="0">
                          <a:solidFill>
                            <a:schemeClr val="bg1"/>
                          </a:solidFill>
                          <a:effectLst/>
                        </a:rPr>
                        <a:t>7</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marL="0" marR="0" indent="0" algn="ctr" defTabSz="914476" rtl="0" eaLnBrk="1" fontAlgn="auto" latinLnBrk="0" hangingPunct="1">
                        <a:lnSpc>
                          <a:spcPts val="2200"/>
                        </a:lnSpc>
                        <a:spcBef>
                          <a:spcPts val="0"/>
                        </a:spcBef>
                        <a:spcAft>
                          <a:spcPts val="0"/>
                        </a:spcAft>
                        <a:buClrTx/>
                        <a:buSzTx/>
                        <a:buFontTx/>
                        <a:buNone/>
                        <a:tabLst/>
                        <a:defRPr/>
                      </a:pPr>
                      <a:r>
                        <a:rPr lang="en-US" altLang="zh-CN" sz="1200" dirty="0" smtClean="0">
                          <a:effectLst/>
                        </a:rPr>
                        <a:t>A C E F K L</a:t>
                      </a:r>
                      <a:endParaRPr lang="zh-CN" altLang="zh-CN" sz="1200" dirty="0" smtClean="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61052">
                <a:tc>
                  <a:txBody>
                    <a:bodyPr/>
                    <a:lstStyle/>
                    <a:p>
                      <a:pPr algn="ctr">
                        <a:lnSpc>
                          <a:spcPts val="2200"/>
                        </a:lnSpc>
                        <a:spcAft>
                          <a:spcPts val="0"/>
                        </a:spcAft>
                      </a:pPr>
                      <a:r>
                        <a:rPr lang="en-US" altLang="zh-CN" sz="1200" b="0" dirty="0" smtClean="0">
                          <a:solidFill>
                            <a:schemeClr val="bg1"/>
                          </a:solidFill>
                          <a:effectLst/>
                        </a:rPr>
                        <a:t>8</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marL="0" marR="0" indent="0" algn="ctr" defTabSz="914476" rtl="0" eaLnBrk="1" fontAlgn="auto" latinLnBrk="0" hangingPunct="1">
                        <a:lnSpc>
                          <a:spcPts val="2200"/>
                        </a:lnSpc>
                        <a:spcBef>
                          <a:spcPts val="0"/>
                        </a:spcBef>
                        <a:spcAft>
                          <a:spcPts val="0"/>
                        </a:spcAft>
                        <a:buClrTx/>
                        <a:buSzTx/>
                        <a:buFontTx/>
                        <a:buNone/>
                        <a:tabLst/>
                        <a:defRPr/>
                      </a:pPr>
                      <a:r>
                        <a:rPr lang="en-US" altLang="zh-CN" sz="1200" dirty="0" smtClean="0">
                          <a:effectLst/>
                        </a:rPr>
                        <a:t>A D F K L</a:t>
                      </a:r>
                      <a:endParaRPr lang="zh-CN" altLang="zh-CN" sz="1200" dirty="0" smtClean="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61052">
                <a:tc>
                  <a:txBody>
                    <a:bodyPr/>
                    <a:lstStyle/>
                    <a:p>
                      <a:pPr algn="ctr">
                        <a:lnSpc>
                          <a:spcPts val="2200"/>
                        </a:lnSpc>
                        <a:spcAft>
                          <a:spcPts val="0"/>
                        </a:spcAft>
                      </a:pPr>
                      <a:r>
                        <a:rPr lang="en-US" altLang="zh-CN" sz="1200" b="0" dirty="0" smtClean="0">
                          <a:solidFill>
                            <a:schemeClr val="bg1"/>
                          </a:solidFill>
                          <a:effectLst/>
                        </a:rPr>
                        <a:t>9</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2"/>
                    </a:solidFill>
                  </a:tcPr>
                </a:tc>
                <a:tc>
                  <a:txBody>
                    <a:bodyPr/>
                    <a:lstStyle/>
                    <a:p>
                      <a:pPr marL="0" marR="0" indent="0" algn="ctr" defTabSz="914476" rtl="0" eaLnBrk="1" fontAlgn="auto" latinLnBrk="0" hangingPunct="1">
                        <a:lnSpc>
                          <a:spcPts val="2200"/>
                        </a:lnSpc>
                        <a:spcBef>
                          <a:spcPts val="0"/>
                        </a:spcBef>
                        <a:spcAft>
                          <a:spcPts val="0"/>
                        </a:spcAft>
                        <a:buClrTx/>
                        <a:buSzTx/>
                        <a:buFontTx/>
                        <a:buNone/>
                        <a:tabLst/>
                        <a:defRPr/>
                      </a:pPr>
                      <a:r>
                        <a:rPr lang="en-US" altLang="zh-CN" sz="1200" dirty="0" smtClean="0">
                          <a:effectLst/>
                        </a:rPr>
                        <a:t>A D L</a:t>
                      </a:r>
                      <a:endParaRPr lang="zh-CN" altLang="zh-CN" sz="1200" dirty="0" smtClean="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r>
            </a:tbl>
          </a:graphicData>
        </a:graphic>
      </p:graphicFrame>
      <p:sp>
        <p:nvSpPr>
          <p:cNvPr id="4" name="右箭头 3"/>
          <p:cNvSpPr/>
          <p:nvPr/>
        </p:nvSpPr>
        <p:spPr>
          <a:xfrm>
            <a:off x="5187529" y="2942060"/>
            <a:ext cx="1368152" cy="504056"/>
          </a:xfrm>
          <a:prstGeom prst="rightArrow">
            <a:avLst/>
          </a:prstGeom>
          <a:solidFill>
            <a:srgbClr val="00206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右箭头 7"/>
          <p:cNvSpPr/>
          <p:nvPr/>
        </p:nvSpPr>
        <p:spPr>
          <a:xfrm rot="10800000">
            <a:off x="6678775" y="3115668"/>
            <a:ext cx="1368152" cy="504056"/>
          </a:xfrm>
          <a:prstGeom prst="rightArrow">
            <a:avLst/>
          </a:prstGeom>
          <a:solidFill>
            <a:srgbClr val="00206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1220474891"/>
              </p:ext>
            </p:extLst>
          </p:nvPr>
        </p:nvGraphicFramePr>
        <p:xfrm>
          <a:off x="309413" y="1236855"/>
          <a:ext cx="6369362" cy="4968551"/>
        </p:xfrm>
        <a:graphic>
          <a:graphicData uri="http://schemas.openxmlformats.org/drawingml/2006/table">
            <a:tbl>
              <a:tblPr firstRow="1" firstCol="1" bandRow="1">
                <a:tableStyleId>{46F890A9-2807-4EBB-B81D-B2AA78EC7F39}</a:tableStyleId>
              </a:tblPr>
              <a:tblGrid>
                <a:gridCol w="547114"/>
                <a:gridCol w="586082"/>
                <a:gridCol w="546735"/>
                <a:gridCol w="586082"/>
                <a:gridCol w="587640"/>
                <a:gridCol w="587640"/>
                <a:gridCol w="587640"/>
                <a:gridCol w="587640"/>
                <a:gridCol w="587640"/>
                <a:gridCol w="587640"/>
                <a:gridCol w="577509"/>
              </a:tblGrid>
              <a:tr h="300691">
                <a:tc>
                  <a:txBody>
                    <a:bodyPr/>
                    <a:lstStyle/>
                    <a:p>
                      <a:pPr algn="ctr">
                        <a:lnSpc>
                          <a:spcPts val="2200"/>
                        </a:lnSpc>
                        <a:spcAft>
                          <a:spcPts val="0"/>
                        </a:spcAft>
                      </a:pPr>
                      <a:r>
                        <a:rPr lang="en-US" sz="1200" b="0" cap="all" dirty="0">
                          <a:effectLst/>
                        </a:rPr>
                        <a:t> </a:t>
                      </a:r>
                      <a:endParaRPr lang="zh-CN" sz="1200" b="0" dirty="0">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A</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B</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C</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D</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E</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F</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J</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I</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K</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L</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tr>
              <a:tr h="466786">
                <a:tc>
                  <a:txBody>
                    <a:bodyPr/>
                    <a:lstStyle/>
                    <a:p>
                      <a:pPr algn="ctr">
                        <a:lnSpc>
                          <a:spcPts val="2200"/>
                        </a:lnSpc>
                        <a:spcAft>
                          <a:spcPts val="0"/>
                        </a:spcAft>
                      </a:pPr>
                      <a:r>
                        <a:rPr lang="en-US" sz="1050" b="0" dirty="0">
                          <a:solidFill>
                            <a:schemeClr val="bg1"/>
                          </a:solidFill>
                          <a:effectLst/>
                        </a:rPr>
                        <a:t>A</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10000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spcAft>
                          <a:spcPts val="0"/>
                        </a:spcAft>
                      </a:pPr>
                      <a:r>
                        <a:rPr lang="en-US" sz="1050" dirty="0">
                          <a:effectLst/>
                        </a:rPr>
                        <a:t>00001</a:t>
                      </a:r>
                      <a:endParaRPr lang="zh-CN" sz="1200" dirty="0">
                        <a:effectLst/>
                      </a:endParaRPr>
                    </a:p>
                    <a:p>
                      <a:pPr algn="ctr">
                        <a:lnSpc>
                          <a:spcPts val="2200"/>
                        </a:lnSpc>
                        <a:spcAft>
                          <a:spcPts val="0"/>
                        </a:spcAft>
                      </a:pPr>
                      <a:r>
                        <a:rPr lang="en-US" sz="1050" dirty="0">
                          <a:effectLst/>
                        </a:rPr>
                        <a:t>1100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0011</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01110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66786">
                <a:tc>
                  <a:txBody>
                    <a:bodyPr/>
                    <a:lstStyle/>
                    <a:p>
                      <a:pPr algn="ctr">
                        <a:lnSpc>
                          <a:spcPts val="2200"/>
                        </a:lnSpc>
                        <a:spcAft>
                          <a:spcPts val="0"/>
                        </a:spcAft>
                      </a:pPr>
                      <a:r>
                        <a:rPr lang="en-US" sz="1050" b="0" dirty="0">
                          <a:solidFill>
                            <a:schemeClr val="bg1"/>
                          </a:solidFill>
                          <a:effectLst/>
                        </a:rPr>
                        <a:t>B</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66786">
                <a:tc>
                  <a:txBody>
                    <a:bodyPr/>
                    <a:lstStyle/>
                    <a:p>
                      <a:pPr algn="ctr">
                        <a:lnSpc>
                          <a:spcPts val="2200"/>
                        </a:lnSpc>
                        <a:spcAft>
                          <a:spcPts val="0"/>
                        </a:spcAft>
                      </a:pPr>
                      <a:r>
                        <a:rPr lang="en-US" sz="1050" b="0">
                          <a:solidFill>
                            <a:schemeClr val="bg1"/>
                          </a:solidFill>
                          <a:effectLst/>
                        </a:rPr>
                        <a:t>C</a:t>
                      </a:r>
                      <a:endParaRPr lang="zh-CN" sz="1200" b="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smtClean="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00001</a:t>
                      </a:r>
                      <a:endParaRPr lang="zh-CN" sz="1200">
                        <a:effectLst/>
                      </a:endParaRPr>
                    </a:p>
                    <a:p>
                      <a:pPr algn="ctr">
                        <a:lnSpc>
                          <a:spcPts val="2200"/>
                        </a:lnSpc>
                        <a:spcAft>
                          <a:spcPts val="0"/>
                        </a:spcAft>
                      </a:pPr>
                      <a:r>
                        <a:rPr lang="en-US" sz="1050">
                          <a:effectLst/>
                        </a:rPr>
                        <a:t>1100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66786">
                <a:tc>
                  <a:txBody>
                    <a:bodyPr/>
                    <a:lstStyle/>
                    <a:p>
                      <a:pPr algn="ctr">
                        <a:lnSpc>
                          <a:spcPts val="2200"/>
                        </a:lnSpc>
                        <a:spcAft>
                          <a:spcPts val="0"/>
                        </a:spcAft>
                      </a:pPr>
                      <a:r>
                        <a:rPr lang="en-US" sz="1050" b="0" dirty="0">
                          <a:solidFill>
                            <a:schemeClr val="bg1"/>
                          </a:solidFill>
                          <a:effectLst/>
                        </a:rPr>
                        <a:t>D</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0010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0001</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0000"/>
                    </a:solidFill>
                  </a:tcPr>
                </a:tc>
              </a:tr>
              <a:tr h="466786">
                <a:tc>
                  <a:txBody>
                    <a:bodyPr/>
                    <a:lstStyle/>
                    <a:p>
                      <a:pPr algn="ctr">
                        <a:lnSpc>
                          <a:spcPts val="2200"/>
                        </a:lnSpc>
                        <a:spcAft>
                          <a:spcPts val="0"/>
                        </a:spcAft>
                      </a:pPr>
                      <a:r>
                        <a:rPr lang="en-US" sz="1050" b="0" dirty="0">
                          <a:solidFill>
                            <a:schemeClr val="bg1"/>
                          </a:solidFill>
                          <a:effectLst/>
                        </a:rPr>
                        <a:t>E</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00010</a:t>
                      </a:r>
                      <a:endParaRPr lang="zh-CN" sz="1200">
                        <a:effectLst/>
                      </a:endParaRPr>
                    </a:p>
                    <a:p>
                      <a:pPr algn="ctr">
                        <a:lnSpc>
                          <a:spcPts val="2200"/>
                        </a:lnSpc>
                        <a:spcAft>
                          <a:spcPts val="0"/>
                        </a:spcAft>
                      </a:pPr>
                      <a:r>
                        <a:rPr lang="en-US" sz="1050">
                          <a:effectLst/>
                        </a:rPr>
                        <a:t>0110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01000</a:t>
                      </a:r>
                      <a:endParaRPr lang="zh-CN" sz="1200">
                        <a:effectLst/>
                      </a:endParaRPr>
                    </a:p>
                    <a:p>
                      <a:pPr algn="ctr">
                        <a:lnSpc>
                          <a:spcPts val="2200"/>
                        </a:lnSpc>
                        <a:spcAft>
                          <a:spcPts val="0"/>
                        </a:spcAft>
                      </a:pPr>
                      <a:r>
                        <a:rPr lang="en-US" sz="1050">
                          <a:effectLst/>
                        </a:rPr>
                        <a:t>1000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00100</a:t>
                      </a:r>
                      <a:endParaRPr lang="zh-CN" sz="1200">
                        <a:effectLst/>
                      </a:endParaRPr>
                    </a:p>
                    <a:p>
                      <a:pPr algn="ctr">
                        <a:lnSpc>
                          <a:spcPts val="2200"/>
                        </a:lnSpc>
                        <a:spcAft>
                          <a:spcPts val="0"/>
                        </a:spcAft>
                      </a:pPr>
                      <a:r>
                        <a:rPr lang="en-US" sz="1050">
                          <a:effectLst/>
                        </a:rPr>
                        <a:t>1000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66786">
                <a:tc>
                  <a:txBody>
                    <a:bodyPr/>
                    <a:lstStyle/>
                    <a:p>
                      <a:pPr algn="ctr">
                        <a:lnSpc>
                          <a:spcPts val="2200"/>
                        </a:lnSpc>
                        <a:spcAft>
                          <a:spcPts val="0"/>
                        </a:spcAft>
                      </a:pPr>
                      <a:r>
                        <a:rPr lang="en-US" sz="1050" b="0" dirty="0">
                          <a:solidFill>
                            <a:schemeClr val="bg1"/>
                          </a:solidFill>
                          <a:effectLst/>
                        </a:rPr>
                        <a:t>F</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00010</a:t>
                      </a:r>
                      <a:endParaRPr lang="zh-CN" sz="1200" dirty="0">
                        <a:effectLst/>
                      </a:endParaRPr>
                    </a:p>
                    <a:p>
                      <a:pPr algn="ctr">
                        <a:lnSpc>
                          <a:spcPts val="2200"/>
                        </a:lnSpc>
                        <a:spcAft>
                          <a:spcPts val="0"/>
                        </a:spcAft>
                      </a:pPr>
                      <a:r>
                        <a:rPr lang="en-US" sz="1050" dirty="0">
                          <a:effectLst/>
                        </a:rPr>
                        <a:t>0110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66786">
                <a:tc>
                  <a:txBody>
                    <a:bodyPr/>
                    <a:lstStyle/>
                    <a:p>
                      <a:pPr algn="ctr">
                        <a:lnSpc>
                          <a:spcPts val="2200"/>
                        </a:lnSpc>
                        <a:spcAft>
                          <a:spcPts val="0"/>
                        </a:spcAft>
                      </a:pPr>
                      <a:r>
                        <a:rPr lang="en-US" sz="1050" b="0" dirty="0">
                          <a:solidFill>
                            <a:schemeClr val="bg1"/>
                          </a:solidFill>
                          <a:effectLst/>
                        </a:rPr>
                        <a:t>J</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66786">
                <a:tc>
                  <a:txBody>
                    <a:bodyPr/>
                    <a:lstStyle/>
                    <a:p>
                      <a:pPr algn="ctr">
                        <a:lnSpc>
                          <a:spcPts val="2200"/>
                        </a:lnSpc>
                        <a:spcAft>
                          <a:spcPts val="0"/>
                        </a:spcAft>
                      </a:pPr>
                      <a:r>
                        <a:rPr lang="en-US" sz="1050" b="0" dirty="0">
                          <a:solidFill>
                            <a:schemeClr val="bg1"/>
                          </a:solidFill>
                          <a:effectLst/>
                        </a:rPr>
                        <a:t>I</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00100</a:t>
                      </a:r>
                      <a:endParaRPr lang="zh-CN" sz="1200">
                        <a:effectLst/>
                      </a:endParaRPr>
                    </a:p>
                    <a:p>
                      <a:pPr algn="ctr">
                        <a:lnSpc>
                          <a:spcPts val="2200"/>
                        </a:lnSpc>
                        <a:spcAft>
                          <a:spcPts val="0"/>
                        </a:spcAft>
                      </a:pPr>
                      <a:r>
                        <a:rPr lang="en-US" sz="1050">
                          <a:effectLst/>
                        </a:rPr>
                        <a:t>1000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66786">
                <a:tc>
                  <a:txBody>
                    <a:bodyPr/>
                    <a:lstStyle/>
                    <a:p>
                      <a:pPr algn="ctr">
                        <a:lnSpc>
                          <a:spcPts val="2200"/>
                        </a:lnSpc>
                        <a:spcAft>
                          <a:spcPts val="0"/>
                        </a:spcAft>
                      </a:pPr>
                      <a:r>
                        <a:rPr lang="en-US" sz="1050" b="0" dirty="0">
                          <a:solidFill>
                            <a:schemeClr val="bg1"/>
                          </a:solidFill>
                          <a:effectLst/>
                        </a:rPr>
                        <a:t>K</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spcAft>
                          <a:spcPts val="0"/>
                        </a:spcAft>
                      </a:pPr>
                      <a:r>
                        <a:rPr lang="en-US" sz="1050" dirty="0">
                          <a:effectLst/>
                        </a:rPr>
                        <a:t>00010</a:t>
                      </a:r>
                      <a:endParaRPr lang="zh-CN" sz="1200" dirty="0">
                        <a:effectLst/>
                      </a:endParaRPr>
                    </a:p>
                    <a:p>
                      <a:pPr algn="ctr">
                        <a:lnSpc>
                          <a:spcPts val="2200"/>
                        </a:lnSpc>
                        <a:spcAft>
                          <a:spcPts val="0"/>
                        </a:spcAft>
                      </a:pPr>
                      <a:r>
                        <a:rPr lang="en-US" sz="1050" dirty="0">
                          <a:effectLst/>
                        </a:rPr>
                        <a:t>0110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66786">
                <a:tc>
                  <a:txBody>
                    <a:bodyPr/>
                    <a:lstStyle/>
                    <a:p>
                      <a:pPr algn="ctr">
                        <a:lnSpc>
                          <a:spcPts val="2200"/>
                        </a:lnSpc>
                        <a:spcAft>
                          <a:spcPts val="0"/>
                        </a:spcAft>
                      </a:pPr>
                      <a:r>
                        <a:rPr lang="en-US" sz="1050" b="0" dirty="0">
                          <a:solidFill>
                            <a:schemeClr val="bg1"/>
                          </a:solidFill>
                          <a:effectLst/>
                        </a:rPr>
                        <a:t>L</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2"/>
                    </a:solidFill>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spcAft>
                          <a:spcPts val="0"/>
                        </a:spcAft>
                      </a:pPr>
                      <a:r>
                        <a:rPr lang="en-US" sz="1050">
                          <a:effectLst/>
                        </a:rPr>
                        <a:t>00000</a:t>
                      </a:r>
                      <a:endParaRPr lang="zh-CN" sz="1200">
                        <a:effectLst/>
                      </a:endParaRPr>
                    </a:p>
                    <a:p>
                      <a:pPr algn="ctr">
                        <a:lnSpc>
                          <a:spcPts val="2200"/>
                        </a:lnSpc>
                        <a:spcAft>
                          <a:spcPts val="0"/>
                        </a:spcAft>
                      </a:pPr>
                      <a:r>
                        <a:rPr lang="en-US" sz="1050">
                          <a:effectLst/>
                        </a:rPr>
                        <a:t>0000</a:t>
                      </a:r>
                      <a:endParaRPr lang="zh-CN" sz="120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spcAft>
                          <a:spcPts val="0"/>
                        </a:spcAft>
                      </a:pPr>
                      <a:r>
                        <a:rPr lang="en-US" sz="1050" dirty="0">
                          <a:effectLst/>
                        </a:rPr>
                        <a:t>00000</a:t>
                      </a:r>
                      <a:endParaRPr lang="zh-CN" sz="1200" dirty="0">
                        <a:effectLst/>
                      </a:endParaRPr>
                    </a:p>
                    <a:p>
                      <a:pPr algn="ctr">
                        <a:lnSpc>
                          <a:spcPts val="2200"/>
                        </a:lnSpc>
                        <a:spcAft>
                          <a:spcPts val="0"/>
                        </a:spcAft>
                      </a:pPr>
                      <a:r>
                        <a:rPr lang="en-US" sz="1050" dirty="0">
                          <a:effectLst/>
                        </a:rPr>
                        <a:t>0000</a:t>
                      </a:r>
                      <a:endParaRPr lang="zh-CN" sz="120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r>
            </a:tbl>
          </a:graphicData>
        </a:graphic>
      </p:graphicFrame>
      <p:sp>
        <p:nvSpPr>
          <p:cNvPr id="10" name="矩形 9"/>
          <p:cNvSpPr/>
          <p:nvPr/>
        </p:nvSpPr>
        <p:spPr>
          <a:xfrm>
            <a:off x="1973541" y="800244"/>
            <a:ext cx="3469219" cy="369332"/>
          </a:xfrm>
          <a:prstGeom prst="rect">
            <a:avLst/>
          </a:prstGeom>
        </p:spPr>
        <p:txBody>
          <a:bodyPr wrap="none">
            <a:spAutoFit/>
          </a:bodyPr>
          <a:lstStyle/>
          <a:p>
            <a:r>
              <a:rPr lang="zh-CN" altLang="zh-CN" dirty="0">
                <a:solidFill>
                  <a:schemeClr val="accent6"/>
                </a:solidFill>
                <a:latin typeface="+mn-ea"/>
                <a:ea typeface="+mn-ea"/>
                <a:cs typeface="Times New Roman" charset="0"/>
              </a:rPr>
              <a:t>大气污染物传播网络有向图矩阵</a:t>
            </a:r>
            <a:r>
              <a:rPr lang="zh-CN" altLang="zh-CN" dirty="0">
                <a:solidFill>
                  <a:schemeClr val="accent6"/>
                </a:solidFill>
                <a:latin typeface="+mn-ea"/>
                <a:ea typeface="+mn-ea"/>
              </a:rPr>
              <a:t> </a:t>
            </a:r>
            <a:endParaRPr lang="zh-CN" altLang="en-US" dirty="0">
              <a:solidFill>
                <a:schemeClr val="accent6"/>
              </a:solidFill>
              <a:latin typeface="+mn-ea"/>
              <a:ea typeface="+mn-ea"/>
            </a:endParaRPr>
          </a:p>
        </p:txBody>
      </p:sp>
      <p:sp>
        <p:nvSpPr>
          <p:cNvPr id="5" name="文本框 4"/>
          <p:cNvSpPr txBox="1"/>
          <p:nvPr/>
        </p:nvSpPr>
        <p:spPr>
          <a:xfrm>
            <a:off x="8877647" y="1527284"/>
            <a:ext cx="3191899" cy="369332"/>
          </a:xfrm>
          <a:prstGeom prst="rect">
            <a:avLst/>
          </a:prstGeom>
          <a:noFill/>
        </p:spPr>
        <p:txBody>
          <a:bodyPr wrap="none" rtlCol="0">
            <a:spAutoFit/>
          </a:bodyPr>
          <a:lstStyle/>
          <a:p>
            <a:r>
              <a:rPr kumimoji="1" lang="zh-CN" altLang="en-US" dirty="0" smtClean="0">
                <a:solidFill>
                  <a:schemeClr val="accent6"/>
                </a:solidFill>
                <a:latin typeface="+mn-ea"/>
                <a:ea typeface="+mn-ea"/>
              </a:rPr>
              <a:t>以</a:t>
            </a:r>
            <a:r>
              <a:rPr kumimoji="1" lang="en-US" altLang="zh-CN" dirty="0" smtClean="0">
                <a:solidFill>
                  <a:schemeClr val="accent6"/>
                </a:solidFill>
                <a:latin typeface="+mn-ea"/>
                <a:ea typeface="+mn-ea"/>
              </a:rPr>
              <a:t>A</a:t>
            </a:r>
            <a:r>
              <a:rPr kumimoji="1" lang="zh-CN" altLang="en-US" dirty="0" smtClean="0">
                <a:solidFill>
                  <a:schemeClr val="accent6"/>
                </a:solidFill>
                <a:latin typeface="+mn-ea"/>
                <a:ea typeface="+mn-ea"/>
              </a:rPr>
              <a:t>为起点的污染物传播路径</a:t>
            </a:r>
            <a:endParaRPr kumimoji="1" lang="zh-CN" altLang="en-US" dirty="0">
              <a:solidFill>
                <a:schemeClr val="accent6"/>
              </a:solidFill>
              <a:latin typeface="+mn-ea"/>
              <a:ea typeface="+mn-ea"/>
            </a:endParaRPr>
          </a:p>
        </p:txBody>
      </p:sp>
    </p:spTree>
    <p:extLst>
      <p:ext uri="{BB962C8B-B14F-4D97-AF65-F5344CB8AC3E}">
        <p14:creationId xmlns:p14="http://schemas.microsoft.com/office/powerpoint/2010/main" val="20082077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right)">
                                      <p:cBhvr>
                                        <p:cTn id="21" dur="500"/>
                                        <p:tgtEl>
                                          <p:spTgt spid="10"/>
                                        </p:tgtEl>
                                      </p:cBhvr>
                                    </p:animEffect>
                                  </p:childTnLst>
                                </p:cTn>
                              </p:par>
                              <p:par>
                                <p:cTn id="22" presetID="22" presetClass="entr" presetSubtype="2"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7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733423" y="245747"/>
            <a:ext cx="3319688" cy="30777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算法实例</a:t>
            </a:r>
            <a:endParaRPr lang="en-US" altLang="zh-CN"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861810920"/>
              </p:ext>
            </p:extLst>
          </p:nvPr>
        </p:nvGraphicFramePr>
        <p:xfrm>
          <a:off x="471925" y="1670098"/>
          <a:ext cx="5401779" cy="3560777"/>
        </p:xfrm>
        <a:graphic>
          <a:graphicData uri="http://schemas.openxmlformats.org/drawingml/2006/table">
            <a:tbl>
              <a:tblPr firstRow="1" firstCol="1" bandRow="1">
                <a:tableStyleId>{46F890A9-2807-4EBB-B81D-B2AA78EC7F39}</a:tableStyleId>
              </a:tblPr>
              <a:tblGrid>
                <a:gridCol w="518515"/>
                <a:gridCol w="482622"/>
                <a:gridCol w="482622"/>
                <a:gridCol w="482622"/>
                <a:gridCol w="483263"/>
                <a:gridCol w="483263"/>
                <a:gridCol w="483263"/>
                <a:gridCol w="483263"/>
                <a:gridCol w="483263"/>
                <a:gridCol w="483263"/>
                <a:gridCol w="535820"/>
              </a:tblGrid>
              <a:tr h="398887">
                <a:tc>
                  <a:txBody>
                    <a:bodyPr/>
                    <a:lstStyle/>
                    <a:p>
                      <a:pPr algn="ctr">
                        <a:lnSpc>
                          <a:spcPts val="2200"/>
                        </a:lnSpc>
                        <a:spcAft>
                          <a:spcPts val="0"/>
                        </a:spcAft>
                      </a:pPr>
                      <a:r>
                        <a:rPr lang="en-US" sz="1050" b="0" cap="all" dirty="0">
                          <a:effectLst/>
                          <a:latin typeface="Times New Roman" charset="0"/>
                          <a:ea typeface="Times New Roman" charset="0"/>
                          <a:cs typeface="Times New Roman" charset="0"/>
                        </a:rPr>
                        <a:t> </a:t>
                      </a:r>
                      <a:endParaRPr lang="zh-CN" sz="1200" b="0" dirty="0">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A</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B</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C</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D</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E</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F</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J</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I</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K</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L</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tr>
              <a:tr h="316189">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A</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28</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3</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224</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16189">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B</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16189">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C</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28</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16189">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D</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16189">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E</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38</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136</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72</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16189">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F</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38</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16189">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J</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16189">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I</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72</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16189">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K</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38</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16189">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L</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2"/>
                    </a:solidFill>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0</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0</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r>
            </a:tbl>
          </a:graphicData>
        </a:graphic>
      </p:graphicFrame>
      <p:sp>
        <p:nvSpPr>
          <p:cNvPr id="4" name="矩形 3"/>
          <p:cNvSpPr/>
          <p:nvPr/>
        </p:nvSpPr>
        <p:spPr>
          <a:xfrm>
            <a:off x="2468935" y="1240061"/>
            <a:ext cx="1407758" cy="369332"/>
          </a:xfrm>
          <a:prstGeom prst="rect">
            <a:avLst/>
          </a:prstGeom>
        </p:spPr>
        <p:txBody>
          <a:bodyPr wrap="none">
            <a:spAutoFit/>
          </a:bodyPr>
          <a:lstStyle/>
          <a:p>
            <a:r>
              <a:rPr lang="zh-CN" altLang="zh-CN" dirty="0">
                <a:solidFill>
                  <a:schemeClr val="accent6"/>
                </a:solidFill>
                <a:latin typeface="+mn-ea"/>
                <a:ea typeface="+mn-ea"/>
                <a:cs typeface="Times New Roman" charset="0"/>
              </a:rPr>
              <a:t>简化图矩阵</a:t>
            </a:r>
            <a:r>
              <a:rPr lang="zh-CN" altLang="zh-CN" dirty="0">
                <a:solidFill>
                  <a:schemeClr val="accent6"/>
                </a:solidFill>
                <a:latin typeface="+mn-ea"/>
                <a:ea typeface="+mn-ea"/>
              </a:rPr>
              <a:t> </a:t>
            </a:r>
            <a:endParaRPr lang="zh-CN" altLang="en-US" dirty="0">
              <a:solidFill>
                <a:schemeClr val="accent6"/>
              </a:solidFill>
              <a:latin typeface="+mn-ea"/>
              <a:ea typeface="+mn-ea"/>
            </a:endParaRPr>
          </a:p>
        </p:txBody>
      </p:sp>
      <p:graphicFrame>
        <p:nvGraphicFramePr>
          <p:cNvPr id="9" name="表格 8"/>
          <p:cNvGraphicFramePr>
            <a:graphicFrameLocks noGrp="1"/>
          </p:cNvGraphicFramePr>
          <p:nvPr>
            <p:extLst>
              <p:ext uri="{D42A27DB-BD31-4B8C-83A1-F6EECF244321}">
                <p14:modId xmlns:p14="http://schemas.microsoft.com/office/powerpoint/2010/main" val="960252884"/>
              </p:ext>
            </p:extLst>
          </p:nvPr>
        </p:nvGraphicFramePr>
        <p:xfrm>
          <a:off x="6213351" y="3040261"/>
          <a:ext cx="6330033" cy="2535503"/>
        </p:xfrm>
        <a:graphic>
          <a:graphicData uri="http://schemas.openxmlformats.org/drawingml/2006/table">
            <a:tbl>
              <a:tblPr firstRow="1" firstCol="1" bandRow="1">
                <a:tableStyleId>{46F890A9-2807-4EBB-B81D-B2AA78EC7F39}</a:tableStyleId>
              </a:tblPr>
              <a:tblGrid>
                <a:gridCol w="798525"/>
                <a:gridCol w="933738"/>
                <a:gridCol w="648072"/>
                <a:gridCol w="1429418"/>
                <a:gridCol w="1296144"/>
                <a:gridCol w="1224136"/>
              </a:tblGrid>
              <a:tr h="585404">
                <a:tc>
                  <a:txBody>
                    <a:bodyPr/>
                    <a:lstStyle/>
                    <a:p>
                      <a:pPr algn="ctr">
                        <a:lnSpc>
                          <a:spcPts val="2200"/>
                        </a:lnSpc>
                        <a:spcAft>
                          <a:spcPts val="0"/>
                        </a:spcAft>
                      </a:pPr>
                      <a:r>
                        <a:rPr lang="zh-CN" sz="1050" b="0" smtClean="0">
                          <a:solidFill>
                            <a:schemeClr val="bg1"/>
                          </a:solidFill>
                          <a:effectLst/>
                          <a:latin typeface="+mn-ea"/>
                          <a:ea typeface="+mn-ea"/>
                          <a:cs typeface="Times New Roman" charset="0"/>
                        </a:rPr>
                        <a:t>值</a:t>
                      </a:r>
                      <a:endParaRPr lang="zh-CN" sz="1200" b="0" dirty="0">
                        <a:solidFill>
                          <a:schemeClr val="bg1"/>
                        </a:solidFill>
                        <a:effectLst/>
                        <a:latin typeface="+mn-ea"/>
                        <a:ea typeface="+mn-ea"/>
                        <a:cs typeface="Times New Roman" charset="0"/>
                      </a:endParaRPr>
                    </a:p>
                  </a:txBody>
                  <a:tcPr marL="68580" marR="6858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n(</a:t>
                      </a:r>
                      <a:r>
                        <a:rPr lang="zh-CN" sz="1050" b="0" dirty="0">
                          <a:effectLst/>
                          <a:latin typeface="+mn-ea"/>
                          <a:ea typeface="+mn-ea"/>
                          <a:cs typeface="Times New Roman" charset="0"/>
                        </a:rPr>
                        <a:t>次</a:t>
                      </a:r>
                      <a:r>
                        <a:rPr lang="en-US" sz="1050" b="0" dirty="0">
                          <a:effectLst/>
                          <a:latin typeface="Times New Roman" charset="0"/>
                          <a:ea typeface="Times New Roman" charset="0"/>
                          <a:cs typeface="Times New Roman" charset="0"/>
                        </a:rPr>
                        <a:t>)</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m(</a:t>
                      </a:r>
                      <a:r>
                        <a:rPr lang="zh-CN" sz="1050" b="0" dirty="0">
                          <a:effectLst/>
                          <a:latin typeface="+mn-ea"/>
                          <a:ea typeface="+mn-ea"/>
                          <a:cs typeface="Times New Roman" charset="0"/>
                        </a:rPr>
                        <a:t>次</a:t>
                      </a:r>
                      <a:r>
                        <a:rPr lang="en-US" sz="1050" b="0" dirty="0">
                          <a:effectLst/>
                          <a:latin typeface="Times New Roman" charset="0"/>
                          <a:ea typeface="Times New Roman" charset="0"/>
                          <a:cs typeface="Times New Roman" charset="0"/>
                        </a:rPr>
                        <a:t>)</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050" b="0" dirty="0">
                          <a:effectLst/>
                          <a:latin typeface="+mn-ea"/>
                          <a:ea typeface="+mn-ea"/>
                          <a:cs typeface="Times New Roman" charset="0"/>
                        </a:rPr>
                        <a:t>路径片段</a:t>
                      </a:r>
                      <a:endParaRPr lang="zh-CN" sz="1200" b="0" dirty="0">
                        <a:effectLst/>
                        <a:latin typeface="+mn-ea"/>
                        <a:ea typeface="+mn-ea"/>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050" b="0" dirty="0">
                          <a:effectLst/>
                        </a:rPr>
                        <a:t>评分</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050" b="0" dirty="0">
                          <a:effectLst/>
                        </a:rPr>
                        <a:t>名次</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tr>
              <a:tr h="324717">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3</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2</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1</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AD</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1.5</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4</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25316">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28</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3</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2</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AC</a:t>
                      </a:r>
                      <a:r>
                        <a:rPr lang="zh-CN" sz="1050" b="0" dirty="0">
                          <a:effectLst/>
                          <a:latin typeface="Times New Roman" charset="0"/>
                          <a:ea typeface="Times New Roman" charset="0"/>
                          <a:cs typeface="Times New Roman" charset="0"/>
                        </a:rPr>
                        <a:t>、</a:t>
                      </a:r>
                      <a:r>
                        <a:rPr lang="en-US" sz="1050" b="0" dirty="0">
                          <a:effectLst/>
                          <a:latin typeface="Times New Roman" charset="0"/>
                          <a:ea typeface="Times New Roman" charset="0"/>
                          <a:cs typeface="Times New Roman" charset="0"/>
                        </a:rPr>
                        <a:t>CE</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2.5</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2</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24717">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224</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3</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1</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AE</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2</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3</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25316">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72</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2</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2</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EI</a:t>
                      </a:r>
                      <a:r>
                        <a:rPr lang="zh-CN" sz="1050" b="0" dirty="0">
                          <a:effectLst/>
                          <a:latin typeface="Times New Roman" charset="0"/>
                          <a:ea typeface="Times New Roman" charset="0"/>
                          <a:cs typeface="Times New Roman" charset="0"/>
                        </a:rPr>
                        <a:t>、</a:t>
                      </a:r>
                      <a:r>
                        <a:rPr lang="en-US" sz="1050" b="0" dirty="0">
                          <a:effectLst/>
                          <a:latin typeface="Times New Roman" charset="0"/>
                          <a:ea typeface="Times New Roman" charset="0"/>
                          <a:cs typeface="Times New Roman" charset="0"/>
                        </a:rPr>
                        <a:t>IJ</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2</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3</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25316">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38</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3</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3</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EF</a:t>
                      </a:r>
                      <a:r>
                        <a:rPr lang="zh-CN" sz="1050" b="0" dirty="0">
                          <a:effectLst/>
                          <a:latin typeface="Times New Roman" charset="0"/>
                          <a:ea typeface="Times New Roman" charset="0"/>
                          <a:cs typeface="Times New Roman" charset="0"/>
                        </a:rPr>
                        <a:t>、</a:t>
                      </a:r>
                      <a:r>
                        <a:rPr lang="en-US" sz="1050" b="0" dirty="0">
                          <a:effectLst/>
                          <a:latin typeface="Times New Roman" charset="0"/>
                          <a:ea typeface="Times New Roman" charset="0"/>
                          <a:cs typeface="Times New Roman" charset="0"/>
                        </a:rPr>
                        <a:t>FK</a:t>
                      </a:r>
                      <a:r>
                        <a:rPr lang="zh-CN" sz="1050" b="0" dirty="0">
                          <a:effectLst/>
                          <a:latin typeface="Times New Roman" charset="0"/>
                          <a:ea typeface="Times New Roman" charset="0"/>
                          <a:cs typeface="Times New Roman" charset="0"/>
                        </a:rPr>
                        <a:t>、</a:t>
                      </a:r>
                      <a:r>
                        <a:rPr lang="en-US" sz="1050" b="0" dirty="0">
                          <a:effectLst/>
                          <a:latin typeface="Times New Roman" charset="0"/>
                          <a:ea typeface="Times New Roman" charset="0"/>
                          <a:cs typeface="Times New Roman" charset="0"/>
                        </a:rPr>
                        <a:t>KL</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3</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050" b="0" dirty="0">
                          <a:effectLst/>
                        </a:rPr>
                        <a:t>1</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24717">
                <a:tc>
                  <a:txBody>
                    <a:bodyPr/>
                    <a:lstStyle/>
                    <a:p>
                      <a:pPr algn="ctr">
                        <a:lnSpc>
                          <a:spcPts val="2200"/>
                        </a:lnSpc>
                        <a:spcAft>
                          <a:spcPts val="0"/>
                        </a:spcAft>
                      </a:pPr>
                      <a:r>
                        <a:rPr lang="en-US" sz="1050" b="0" dirty="0">
                          <a:solidFill>
                            <a:schemeClr val="bg1"/>
                          </a:solidFill>
                          <a:effectLst/>
                          <a:latin typeface="Times New Roman" charset="0"/>
                          <a:ea typeface="Times New Roman" charset="0"/>
                          <a:cs typeface="Times New Roman" charset="0"/>
                        </a:rPr>
                        <a:t>136</a:t>
                      </a:r>
                      <a:endParaRPr lang="zh-CN" sz="1200" b="0" dirty="0">
                        <a:solidFill>
                          <a:schemeClr val="bg1"/>
                        </a:solidFill>
                        <a:effectLst/>
                        <a:latin typeface="Times New Roman" charset="0"/>
                        <a:ea typeface="Times New Roman" charset="0"/>
                        <a:cs typeface="Times New Roman" charset="0"/>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2"/>
                    </a:solidFill>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2</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a:effectLst/>
                          <a:latin typeface="Times New Roman" charset="0"/>
                          <a:ea typeface="Times New Roman" charset="0"/>
                          <a:cs typeface="Times New Roman" charset="0"/>
                        </a:rPr>
                        <a:t>1</a:t>
                      </a:r>
                      <a:endParaRPr lang="zh-CN" sz="1200" b="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dirty="0">
                          <a:effectLst/>
                          <a:latin typeface="Times New Roman" charset="0"/>
                          <a:ea typeface="Times New Roman" charset="0"/>
                          <a:cs typeface="Times New Roman" charset="0"/>
                        </a:rPr>
                        <a:t>EJ</a:t>
                      </a:r>
                      <a:endParaRPr lang="zh-CN" sz="1200" b="0" dirty="0">
                        <a:effectLst/>
                        <a:latin typeface="Times New Roman" charset="0"/>
                        <a:ea typeface="Times New Roman" charset="0"/>
                        <a:cs typeface="Times New Roman"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dirty="0">
                          <a:effectLst/>
                        </a:rPr>
                        <a:t>1.5</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a:lnSpc>
                          <a:spcPts val="2200"/>
                        </a:lnSpc>
                        <a:spcAft>
                          <a:spcPts val="0"/>
                        </a:spcAft>
                      </a:pPr>
                      <a:r>
                        <a:rPr lang="en-US" sz="1050" b="0" dirty="0">
                          <a:effectLst/>
                        </a:rPr>
                        <a:t>4</a:t>
                      </a:r>
                      <a:endParaRPr lang="zh-CN" sz="1200" b="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r>
            </a:tbl>
          </a:graphicData>
        </a:graphic>
      </p:graphicFrame>
      <p:pic>
        <p:nvPicPr>
          <p:cNvPr id="10" name="图片 9"/>
          <p:cNvPicPr>
            <a:picLocks noChangeAspect="1"/>
          </p:cNvPicPr>
          <p:nvPr/>
        </p:nvPicPr>
        <p:blipFill>
          <a:blip r:embed="rId5"/>
          <a:stretch>
            <a:fillRect/>
          </a:stretch>
        </p:blipFill>
        <p:spPr>
          <a:xfrm>
            <a:off x="7293471" y="1056147"/>
            <a:ext cx="3172422" cy="813442"/>
          </a:xfrm>
          <a:prstGeom prst="rect">
            <a:avLst/>
          </a:prstGeom>
        </p:spPr>
      </p:pic>
      <p:sp>
        <p:nvSpPr>
          <p:cNvPr id="5" name="矩形 4"/>
          <p:cNvSpPr/>
          <p:nvPr/>
        </p:nvSpPr>
        <p:spPr>
          <a:xfrm>
            <a:off x="6213351" y="6064597"/>
            <a:ext cx="3674404" cy="369332"/>
          </a:xfrm>
          <a:prstGeom prst="rect">
            <a:avLst/>
          </a:prstGeom>
        </p:spPr>
        <p:txBody>
          <a:bodyPr wrap="none">
            <a:spAutoFit/>
          </a:bodyPr>
          <a:lstStyle/>
          <a:p>
            <a:r>
              <a:rPr lang="en-US" altLang="zh-CN" dirty="0">
                <a:latin typeface="Times New Roman" charset="0"/>
                <a:ea typeface="宋体" charset="-122"/>
              </a:rPr>
              <a:t>ACEFKL</a:t>
            </a:r>
            <a:r>
              <a:rPr lang="zh-CN" altLang="zh-CN" dirty="0">
                <a:latin typeface="Times New Roman" charset="0"/>
                <a:ea typeface="宋体" charset="-122"/>
                <a:cs typeface="Times New Roman" charset="0"/>
              </a:rPr>
              <a:t>、</a:t>
            </a:r>
            <a:r>
              <a:rPr lang="en-US" altLang="zh-CN" dirty="0">
                <a:latin typeface="Times New Roman" charset="0"/>
                <a:ea typeface="宋体" charset="-122"/>
              </a:rPr>
              <a:t>AEFKL</a:t>
            </a:r>
            <a:r>
              <a:rPr lang="zh-CN" altLang="zh-CN" dirty="0">
                <a:latin typeface="Times New Roman" charset="0"/>
                <a:ea typeface="宋体" charset="-122"/>
                <a:cs typeface="Times New Roman" charset="0"/>
              </a:rPr>
              <a:t>、</a:t>
            </a:r>
            <a:r>
              <a:rPr lang="en-US" altLang="zh-CN" dirty="0">
                <a:latin typeface="Times New Roman" charset="0"/>
                <a:ea typeface="宋体" charset="-122"/>
              </a:rPr>
              <a:t>ACEIJ</a:t>
            </a:r>
            <a:r>
              <a:rPr lang="zh-CN" altLang="zh-CN" dirty="0">
                <a:latin typeface="Times New Roman" charset="0"/>
                <a:ea typeface="宋体" charset="-122"/>
                <a:cs typeface="Times New Roman" charset="0"/>
              </a:rPr>
              <a:t>、</a:t>
            </a:r>
            <a:r>
              <a:rPr lang="en-US" altLang="zh-CN" dirty="0">
                <a:latin typeface="Times New Roman" charset="0"/>
                <a:ea typeface="宋体" charset="-122"/>
              </a:rPr>
              <a:t>AEIJ</a:t>
            </a:r>
            <a:r>
              <a:rPr lang="zh-CN" altLang="zh-CN" dirty="0"/>
              <a:t> </a:t>
            </a:r>
            <a:endParaRPr lang="zh-CN" altLang="en-US" dirty="0"/>
          </a:p>
        </p:txBody>
      </p:sp>
      <p:sp>
        <p:nvSpPr>
          <p:cNvPr id="6" name="文本框 5"/>
          <p:cNvSpPr txBox="1"/>
          <p:nvPr/>
        </p:nvSpPr>
        <p:spPr>
          <a:xfrm>
            <a:off x="7377939" y="1834469"/>
            <a:ext cx="4046301" cy="867930"/>
          </a:xfrm>
          <a:prstGeom prst="rect">
            <a:avLst/>
          </a:prstGeom>
          <a:noFill/>
        </p:spPr>
        <p:txBody>
          <a:bodyPr wrap="none" rtlCol="0">
            <a:spAutoFit/>
          </a:bodyPr>
          <a:lstStyle/>
          <a:p>
            <a:pPr>
              <a:lnSpc>
                <a:spcPct val="140000"/>
              </a:lnSpc>
            </a:pPr>
            <a:r>
              <a:rPr kumimoji="1" lang="en-US" altLang="zh-CN" i="1" dirty="0" smtClean="0">
                <a:latin typeface="Times New Roman" charset="0"/>
                <a:ea typeface="Times New Roman" charset="0"/>
                <a:cs typeface="Times New Roman" charset="0"/>
              </a:rPr>
              <a:t>n</a:t>
            </a:r>
            <a:r>
              <a:rPr kumimoji="1" lang="zh-CN" altLang="en-US" i="1" dirty="0" smtClean="0">
                <a:latin typeface="Times New Roman" charset="0"/>
                <a:ea typeface="Times New Roman" charset="0"/>
                <a:cs typeface="Times New Roman" charset="0"/>
              </a:rPr>
              <a:t>  </a:t>
            </a:r>
            <a:r>
              <a:rPr kumimoji="1" lang="en-US" altLang="zh-CN" dirty="0" smtClean="0"/>
              <a:t>:</a:t>
            </a:r>
            <a:r>
              <a:rPr kumimoji="1" lang="zh-CN" altLang="en-US" dirty="0" smtClean="0"/>
              <a:t>  路径片段在路径序列中出现的次数</a:t>
            </a:r>
            <a:endParaRPr kumimoji="1" lang="en-US" altLang="zh-CN" dirty="0" smtClean="0"/>
          </a:p>
          <a:p>
            <a:pPr>
              <a:lnSpc>
                <a:spcPct val="140000"/>
              </a:lnSpc>
            </a:pPr>
            <a:r>
              <a:rPr kumimoji="1" lang="en-US" altLang="zh-CN" i="1" dirty="0" smtClean="0">
                <a:latin typeface="Times New Roman" charset="0"/>
                <a:ea typeface="Times New Roman" charset="0"/>
                <a:cs typeface="Times New Roman" charset="0"/>
              </a:rPr>
              <a:t>m</a:t>
            </a:r>
            <a:r>
              <a:rPr kumimoji="1" lang="zh-CN" altLang="en-US" i="1" dirty="0" smtClean="0">
                <a:latin typeface="Times New Roman" charset="0"/>
                <a:ea typeface="Times New Roman" charset="0"/>
                <a:cs typeface="Times New Roman" charset="0"/>
              </a:rPr>
              <a:t> </a:t>
            </a:r>
            <a:r>
              <a:rPr kumimoji="1" lang="en-US" altLang="zh-CN" dirty="0" smtClean="0"/>
              <a:t>:</a:t>
            </a:r>
            <a:r>
              <a:rPr kumimoji="1" lang="zh-CN" altLang="en-US" dirty="0" smtClean="0"/>
              <a:t>  相同子图序列中路径片段的个数</a:t>
            </a:r>
            <a:endParaRPr kumimoji="1" lang="zh-CN" altLang="en-US" dirty="0"/>
          </a:p>
        </p:txBody>
      </p:sp>
      <p:sp>
        <p:nvSpPr>
          <p:cNvPr id="7" name="文本框 6"/>
          <p:cNvSpPr txBox="1"/>
          <p:nvPr/>
        </p:nvSpPr>
        <p:spPr>
          <a:xfrm>
            <a:off x="577219" y="5575764"/>
            <a:ext cx="5296486" cy="1200329"/>
          </a:xfrm>
          <a:prstGeom prst="rect">
            <a:avLst/>
          </a:prstGeom>
          <a:noFill/>
        </p:spPr>
        <p:txBody>
          <a:bodyPr wrap="square" rtlCol="0">
            <a:spAutoFit/>
          </a:bodyPr>
          <a:lstStyle/>
          <a:p>
            <a:pPr marL="285750" indent="-285750">
              <a:buFont typeface="Arial" charset="0"/>
              <a:buChar char="•"/>
            </a:pPr>
            <a:r>
              <a:rPr lang="zh-CN" altLang="zh-CN" dirty="0" smtClean="0"/>
              <a:t>子</a:t>
            </a:r>
            <a:r>
              <a:rPr lang="zh-CN" altLang="zh-CN" dirty="0"/>
              <a:t>图序列下的路径片段很少，但是子图序列中涉及到的子图很多</a:t>
            </a:r>
            <a:r>
              <a:rPr lang="zh-CN" altLang="zh-CN" dirty="0" smtClean="0"/>
              <a:t>；</a:t>
            </a:r>
            <a:endParaRPr lang="en-US" altLang="zh-CN" dirty="0"/>
          </a:p>
          <a:p>
            <a:pPr marL="285750" indent="-285750">
              <a:buFont typeface="Arial" charset="0"/>
              <a:buChar char="•"/>
            </a:pPr>
            <a:r>
              <a:rPr lang="zh-CN" altLang="zh-CN" dirty="0" smtClean="0"/>
              <a:t>子</a:t>
            </a:r>
            <a:r>
              <a:rPr lang="zh-CN" altLang="zh-CN" dirty="0"/>
              <a:t>图序列下的路径片段很多，但是子图序列中涉及到的子图却很少。 </a:t>
            </a:r>
            <a:endParaRPr kumimoji="1" lang="zh-CN" altLang="en-US" dirty="0"/>
          </a:p>
        </p:txBody>
      </p:sp>
      <p:sp>
        <p:nvSpPr>
          <p:cNvPr id="11" name="矩形 10"/>
          <p:cNvSpPr/>
          <p:nvPr/>
        </p:nvSpPr>
        <p:spPr>
          <a:xfrm>
            <a:off x="6213351" y="4915043"/>
            <a:ext cx="6330033" cy="31583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6213351" y="3953391"/>
            <a:ext cx="6330033" cy="32400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6203740" y="4280385"/>
            <a:ext cx="6330033" cy="31583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6203740" y="4602576"/>
            <a:ext cx="6330033" cy="31583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1869803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1"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7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733423" y="245747"/>
            <a:ext cx="3319688" cy="30777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算法实例</a:t>
            </a:r>
            <a:endParaRPr lang="en-US" altLang="zh-CN"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9" name="图片 8"/>
          <p:cNvPicPr/>
          <p:nvPr/>
        </p:nvPicPr>
        <p:blipFill>
          <a:blip r:embed="rId5"/>
          <a:stretch>
            <a:fillRect/>
          </a:stretch>
        </p:blipFill>
        <p:spPr>
          <a:xfrm>
            <a:off x="8229575" y="1625235"/>
            <a:ext cx="3240360" cy="3775642"/>
          </a:xfrm>
          <a:prstGeom prst="rect">
            <a:avLst/>
          </a:prstGeom>
        </p:spPr>
      </p:pic>
      <p:pic>
        <p:nvPicPr>
          <p:cNvPr id="10" name="图片 9"/>
          <p:cNvPicPr>
            <a:picLocks noChangeAspect="1"/>
          </p:cNvPicPr>
          <p:nvPr/>
        </p:nvPicPr>
        <p:blipFill>
          <a:blip r:embed="rId6"/>
          <a:stretch>
            <a:fillRect/>
          </a:stretch>
        </p:blipFill>
        <p:spPr>
          <a:xfrm>
            <a:off x="1172791" y="1625235"/>
            <a:ext cx="4608512" cy="4111254"/>
          </a:xfrm>
          <a:prstGeom prst="rect">
            <a:avLst/>
          </a:prstGeom>
        </p:spPr>
      </p:pic>
      <p:sp>
        <p:nvSpPr>
          <p:cNvPr id="3" name="右箭头 2"/>
          <p:cNvSpPr/>
          <p:nvPr/>
        </p:nvSpPr>
        <p:spPr>
          <a:xfrm>
            <a:off x="6076006" y="3228759"/>
            <a:ext cx="1440160" cy="568593"/>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604839" y="1255903"/>
            <a:ext cx="2723823" cy="369332"/>
          </a:xfrm>
          <a:prstGeom prst="rect">
            <a:avLst/>
          </a:prstGeom>
          <a:noFill/>
        </p:spPr>
        <p:txBody>
          <a:bodyPr wrap="none" rtlCol="0">
            <a:spAutoFit/>
          </a:bodyPr>
          <a:lstStyle/>
          <a:p>
            <a:r>
              <a:rPr kumimoji="1" lang="zh-CN" altLang="en-US" dirty="0" smtClean="0">
                <a:solidFill>
                  <a:schemeClr val="accent6"/>
                </a:solidFill>
                <a:latin typeface="+mn-ea"/>
                <a:ea typeface="+mn-ea"/>
              </a:rPr>
              <a:t>初始大气污染物传播网络</a:t>
            </a:r>
            <a:endParaRPr kumimoji="1" lang="zh-CN" altLang="en-US" dirty="0">
              <a:solidFill>
                <a:schemeClr val="accent6"/>
              </a:solidFill>
              <a:latin typeface="+mn-ea"/>
              <a:ea typeface="+mn-ea"/>
            </a:endParaRPr>
          </a:p>
        </p:txBody>
      </p:sp>
      <p:sp>
        <p:nvSpPr>
          <p:cNvPr id="4" name="文本框 3"/>
          <p:cNvSpPr txBox="1"/>
          <p:nvPr/>
        </p:nvSpPr>
        <p:spPr>
          <a:xfrm>
            <a:off x="8733631" y="1255903"/>
            <a:ext cx="2031325" cy="369332"/>
          </a:xfrm>
          <a:prstGeom prst="rect">
            <a:avLst/>
          </a:prstGeom>
          <a:noFill/>
        </p:spPr>
        <p:txBody>
          <a:bodyPr wrap="none" rtlCol="0">
            <a:spAutoFit/>
          </a:bodyPr>
          <a:lstStyle/>
          <a:p>
            <a:r>
              <a:rPr kumimoji="1" lang="zh-CN" altLang="en-US" dirty="0" smtClean="0">
                <a:solidFill>
                  <a:schemeClr val="accent6"/>
                </a:solidFill>
                <a:latin typeface="+mn-ea"/>
                <a:ea typeface="+mn-ea"/>
              </a:rPr>
              <a:t>挖掘出的关键路径</a:t>
            </a:r>
            <a:endParaRPr kumimoji="1" lang="zh-CN" altLang="en-US" dirty="0">
              <a:solidFill>
                <a:schemeClr val="accent6"/>
              </a:solidFill>
              <a:latin typeface="+mn-ea"/>
              <a:ea typeface="+mn-ea"/>
            </a:endParaRPr>
          </a:p>
        </p:txBody>
      </p:sp>
    </p:spTree>
    <p:extLst>
      <p:ext uri="{BB962C8B-B14F-4D97-AF65-F5344CB8AC3E}">
        <p14:creationId xmlns:p14="http://schemas.microsoft.com/office/powerpoint/2010/main" val="2863455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37"/>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9" name="任意多边形 38"/>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Content Placeholder 2"/>
          <p:cNvSpPr txBox="1">
            <a:spLocks/>
          </p:cNvSpPr>
          <p:nvPr/>
        </p:nvSpPr>
        <p:spPr>
          <a:xfrm>
            <a:off x="739502" y="255259"/>
            <a:ext cx="3067050" cy="307777"/>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实验结果</a:t>
            </a:r>
            <a:endPar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5"/>
          <a:stretch>
            <a:fillRect/>
          </a:stretch>
        </p:blipFill>
        <p:spPr>
          <a:xfrm>
            <a:off x="572347" y="1168053"/>
            <a:ext cx="7221463" cy="3515434"/>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663586072"/>
              </p:ext>
            </p:extLst>
          </p:nvPr>
        </p:nvGraphicFramePr>
        <p:xfrm>
          <a:off x="3553607" y="1888133"/>
          <a:ext cx="8490148" cy="4965072"/>
        </p:xfrm>
        <a:graphic>
          <a:graphicData uri="http://schemas.openxmlformats.org/drawingml/2006/table">
            <a:tbl>
              <a:tblPr firstRow="1" firstCol="1" bandRow="1">
                <a:tableStyleId>{2A488322-F2BA-4B5B-9748-0D474271808F}</a:tableStyleId>
              </a:tblPr>
              <a:tblGrid>
                <a:gridCol w="931552"/>
                <a:gridCol w="7558596"/>
              </a:tblGrid>
              <a:tr h="432048">
                <a:tc>
                  <a:txBody>
                    <a:bodyPr/>
                    <a:lstStyle/>
                    <a:p>
                      <a:pPr algn="ctr">
                        <a:lnSpc>
                          <a:spcPts val="2200"/>
                        </a:lnSpc>
                        <a:spcAft>
                          <a:spcPts val="0"/>
                        </a:spcAft>
                      </a:pPr>
                      <a:r>
                        <a:rPr lang="zh-CN" sz="1400" dirty="0">
                          <a:effectLst/>
                        </a:rPr>
                        <a:t>地区</a:t>
                      </a:r>
                      <a:endParaRPr lang="zh-CN" sz="1800" b="0" dirty="0">
                        <a:effectLst/>
                        <a:latin typeface="Times New Roman" charset="0"/>
                        <a:ea typeface="宋体" charset="-122"/>
                      </a:endParaRPr>
                    </a:p>
                  </a:txBody>
                  <a:tcPr marL="62584" marR="62584"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400" dirty="0">
                          <a:effectLst/>
                        </a:rPr>
                        <a:t>关键传播路径</a:t>
                      </a:r>
                      <a:endParaRPr lang="zh-CN" sz="1800" b="0" dirty="0">
                        <a:effectLst/>
                        <a:latin typeface="Times New Roman" charset="0"/>
                        <a:ea typeface="宋体" charset="-122"/>
                      </a:endParaRPr>
                    </a:p>
                  </a:txBody>
                  <a:tcPr marL="62584" marR="62584"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tr>
              <a:tr h="516492">
                <a:tc>
                  <a:txBody>
                    <a:bodyPr/>
                    <a:lstStyle/>
                    <a:p>
                      <a:pPr algn="ctr">
                        <a:lnSpc>
                          <a:spcPts val="2200"/>
                        </a:lnSpc>
                        <a:spcAft>
                          <a:spcPts val="0"/>
                        </a:spcAft>
                      </a:pPr>
                      <a:r>
                        <a:rPr lang="zh-CN" sz="1400" dirty="0">
                          <a:effectLst/>
                        </a:rPr>
                        <a:t>廊坊</a:t>
                      </a:r>
                      <a:endParaRPr lang="zh-CN" sz="1800" b="0" dirty="0">
                        <a:effectLst/>
                        <a:latin typeface="Times New Roman" charset="0"/>
                        <a:ea typeface="宋体" charset="-122"/>
                      </a:endParaRPr>
                    </a:p>
                  </a:txBody>
                  <a:tcPr marL="62584" marR="62584"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indent="0" algn="just" defTabSz="914476" rtl="0" eaLnBrk="1" fontAlgn="auto" latinLnBrk="0" hangingPunct="1">
                        <a:lnSpc>
                          <a:spcPts val="2200"/>
                        </a:lnSpc>
                        <a:spcBef>
                          <a:spcPts val="0"/>
                        </a:spcBef>
                        <a:spcAft>
                          <a:spcPts val="0"/>
                        </a:spcAft>
                        <a:buClrTx/>
                        <a:buSzTx/>
                        <a:buFontTx/>
                        <a:buNone/>
                        <a:tabLst/>
                        <a:defRPr/>
                      </a:pPr>
                      <a:r>
                        <a:rPr lang="en-US" altLang="zh-CN" sz="1200" dirty="0" smtClean="0">
                          <a:effectLst/>
                        </a:rPr>
                        <a:t>22010</a:t>
                      </a:r>
                      <a:r>
                        <a:rPr lang="zh-CN" altLang="zh-CN" sz="1200" dirty="0" smtClean="0">
                          <a:effectLst/>
                        </a:rPr>
                        <a:t>，</a:t>
                      </a:r>
                      <a:r>
                        <a:rPr lang="en-US" altLang="zh-CN" sz="1200" dirty="0" smtClean="0">
                          <a:effectLst/>
                        </a:rPr>
                        <a:t>1023</a:t>
                      </a:r>
                      <a:r>
                        <a:rPr lang="zh-CN" altLang="zh-CN" sz="1200" dirty="0" smtClean="0">
                          <a:effectLst/>
                        </a:rPr>
                        <a:t>，</a:t>
                      </a:r>
                      <a:r>
                        <a:rPr lang="en-US" altLang="zh-CN" sz="1200" dirty="0" smtClean="0">
                          <a:effectLst/>
                        </a:rPr>
                        <a:t>1024</a:t>
                      </a:r>
                      <a:r>
                        <a:rPr lang="zh-CN" altLang="zh-CN" sz="1200" dirty="0" smtClean="0">
                          <a:effectLst/>
                        </a:rPr>
                        <a:t>，</a:t>
                      </a:r>
                      <a:r>
                        <a:rPr lang="en-US" altLang="zh-CN" sz="1200" dirty="0" smtClean="0">
                          <a:effectLst/>
                        </a:rPr>
                        <a:t>1031</a:t>
                      </a:r>
                      <a:r>
                        <a:rPr lang="zh-CN" altLang="zh-CN" sz="1200" dirty="0" smtClean="0">
                          <a:effectLst/>
                        </a:rPr>
                        <a:t>，</a:t>
                      </a:r>
                      <a:r>
                        <a:rPr lang="en-US" altLang="zh-CN" sz="1200" dirty="0" smtClean="0">
                          <a:effectLst/>
                        </a:rPr>
                        <a:t>19009</a:t>
                      </a:r>
                      <a:endParaRPr lang="en-US" sz="1200" dirty="0" smtClean="0">
                        <a:effectLst/>
                      </a:endParaRPr>
                    </a:p>
                    <a:p>
                      <a:pPr algn="just">
                        <a:lnSpc>
                          <a:spcPts val="2200"/>
                        </a:lnSpc>
                        <a:spcAft>
                          <a:spcPts val="0"/>
                        </a:spcAft>
                      </a:pPr>
                      <a:r>
                        <a:rPr lang="en-US" sz="1200" dirty="0" smtClean="0">
                          <a:effectLst/>
                        </a:rPr>
                        <a:t>1024</a:t>
                      </a:r>
                      <a:r>
                        <a:rPr lang="zh-CN" sz="1200" dirty="0">
                          <a:effectLst/>
                        </a:rPr>
                        <a:t>，</a:t>
                      </a:r>
                      <a:r>
                        <a:rPr lang="en-US" sz="1200" dirty="0">
                          <a:effectLst/>
                        </a:rPr>
                        <a:t>1027</a:t>
                      </a:r>
                      <a:r>
                        <a:rPr lang="zh-CN" sz="1200" dirty="0">
                          <a:effectLst/>
                        </a:rPr>
                        <a:t>，</a:t>
                      </a:r>
                      <a:r>
                        <a:rPr lang="en-US" sz="1200" dirty="0">
                          <a:effectLst/>
                        </a:rPr>
                        <a:t>1028</a:t>
                      </a:r>
                      <a:r>
                        <a:rPr lang="zh-CN" sz="1200" dirty="0">
                          <a:effectLst/>
                        </a:rPr>
                        <a:t>，</a:t>
                      </a:r>
                      <a:r>
                        <a:rPr lang="en-US" sz="1200" dirty="0">
                          <a:effectLst/>
                        </a:rPr>
                        <a:t>1032</a:t>
                      </a:r>
                      <a:endParaRPr lang="zh-CN" sz="1600" dirty="0">
                        <a:effectLst/>
                      </a:endParaRPr>
                    </a:p>
                    <a:p>
                      <a:pPr algn="just">
                        <a:lnSpc>
                          <a:spcPts val="2200"/>
                        </a:lnSpc>
                        <a:spcAft>
                          <a:spcPts val="0"/>
                        </a:spcAft>
                      </a:pPr>
                      <a:r>
                        <a:rPr lang="en-US" sz="1200" dirty="0">
                          <a:effectLst/>
                        </a:rPr>
                        <a:t>1007</a:t>
                      </a:r>
                      <a:r>
                        <a:rPr lang="zh-CN" sz="1200" dirty="0">
                          <a:effectLst/>
                        </a:rPr>
                        <a:t>，</a:t>
                      </a:r>
                      <a:r>
                        <a:rPr lang="en-US" sz="1200" dirty="0">
                          <a:effectLst/>
                        </a:rPr>
                        <a:t>1024</a:t>
                      </a:r>
                      <a:r>
                        <a:rPr lang="zh-CN" sz="1200" dirty="0">
                          <a:effectLst/>
                        </a:rPr>
                        <a:t>，</a:t>
                      </a:r>
                      <a:r>
                        <a:rPr lang="en-US" sz="1200" dirty="0">
                          <a:effectLst/>
                        </a:rPr>
                        <a:t>1031</a:t>
                      </a:r>
                      <a:r>
                        <a:rPr lang="zh-CN" sz="1200" dirty="0">
                          <a:effectLst/>
                        </a:rPr>
                        <a:t>，</a:t>
                      </a:r>
                      <a:r>
                        <a:rPr lang="en-US" sz="1200" dirty="0">
                          <a:effectLst/>
                        </a:rPr>
                        <a:t>19009</a:t>
                      </a:r>
                      <a:endParaRPr lang="zh-CN" sz="1600" b="0" dirty="0">
                        <a:effectLst/>
                        <a:latin typeface="Times New Roman" charset="0"/>
                        <a:ea typeface="宋体" charset="-122"/>
                      </a:endParaRPr>
                    </a:p>
                  </a:txBody>
                  <a:tcPr marL="62584" marR="62584"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794583">
                <a:tc>
                  <a:txBody>
                    <a:bodyPr/>
                    <a:lstStyle/>
                    <a:p>
                      <a:pPr algn="ctr">
                        <a:lnSpc>
                          <a:spcPts val="2200"/>
                        </a:lnSpc>
                        <a:spcAft>
                          <a:spcPts val="0"/>
                        </a:spcAft>
                      </a:pPr>
                      <a:r>
                        <a:rPr lang="zh-CN" sz="1400" dirty="0">
                          <a:effectLst/>
                        </a:rPr>
                        <a:t>衡水</a:t>
                      </a:r>
                      <a:endParaRPr lang="zh-CN" sz="1800" b="0" dirty="0">
                        <a:effectLst/>
                        <a:latin typeface="Times New Roman" charset="0"/>
                        <a:ea typeface="宋体" charset="-122"/>
                      </a:endParaRPr>
                    </a:p>
                  </a:txBody>
                  <a:tcPr marL="62584" marR="62584"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lnSpc>
                          <a:spcPts val="2200"/>
                        </a:lnSpc>
                        <a:spcAft>
                          <a:spcPts val="0"/>
                        </a:spcAft>
                      </a:pPr>
                      <a:r>
                        <a:rPr lang="en-US" sz="1200" dirty="0">
                          <a:effectLst/>
                        </a:rPr>
                        <a:t>23009</a:t>
                      </a:r>
                      <a:r>
                        <a:rPr lang="zh-CN" sz="1200" dirty="0">
                          <a:effectLst/>
                        </a:rPr>
                        <a:t>，</a:t>
                      </a:r>
                      <a:r>
                        <a:rPr lang="en-US" sz="1200" dirty="0">
                          <a:effectLst/>
                        </a:rPr>
                        <a:t>21011</a:t>
                      </a:r>
                      <a:r>
                        <a:rPr lang="zh-CN" sz="1200" dirty="0">
                          <a:effectLst/>
                        </a:rPr>
                        <a:t>，</a:t>
                      </a:r>
                      <a:r>
                        <a:rPr lang="en-US" sz="1200" dirty="0">
                          <a:effectLst/>
                        </a:rPr>
                        <a:t>21009</a:t>
                      </a:r>
                      <a:r>
                        <a:rPr lang="zh-CN" sz="1200" dirty="0">
                          <a:effectLst/>
                        </a:rPr>
                        <a:t>，</a:t>
                      </a:r>
                      <a:r>
                        <a:rPr lang="en-US" sz="1200" dirty="0">
                          <a:effectLst/>
                        </a:rPr>
                        <a:t>21006</a:t>
                      </a:r>
                      <a:r>
                        <a:rPr lang="zh-CN" sz="1200" dirty="0">
                          <a:effectLst/>
                        </a:rPr>
                        <a:t>，</a:t>
                      </a:r>
                      <a:r>
                        <a:rPr lang="en-US" sz="1200" dirty="0">
                          <a:effectLst/>
                        </a:rPr>
                        <a:t>22007</a:t>
                      </a:r>
                      <a:r>
                        <a:rPr lang="zh-CN" sz="1200" dirty="0">
                          <a:effectLst/>
                        </a:rPr>
                        <a:t>，</a:t>
                      </a:r>
                      <a:r>
                        <a:rPr lang="en-US" sz="1200" dirty="0">
                          <a:effectLst/>
                        </a:rPr>
                        <a:t>22009</a:t>
                      </a:r>
                      <a:r>
                        <a:rPr lang="zh-CN" sz="1200" dirty="0">
                          <a:effectLst/>
                        </a:rPr>
                        <a:t>，</a:t>
                      </a:r>
                      <a:r>
                        <a:rPr lang="en-US" sz="1200" dirty="0">
                          <a:effectLst/>
                        </a:rPr>
                        <a:t>22005</a:t>
                      </a:r>
                      <a:r>
                        <a:rPr lang="zh-CN" sz="1200" dirty="0">
                          <a:effectLst/>
                        </a:rPr>
                        <a:t>，</a:t>
                      </a:r>
                      <a:r>
                        <a:rPr lang="en-US" sz="1200" dirty="0">
                          <a:effectLst/>
                        </a:rPr>
                        <a:t>17011</a:t>
                      </a:r>
                      <a:r>
                        <a:rPr lang="zh-CN" sz="1200" dirty="0">
                          <a:effectLst/>
                        </a:rPr>
                        <a:t>，</a:t>
                      </a:r>
                      <a:r>
                        <a:rPr lang="en-US" sz="1200" dirty="0">
                          <a:effectLst/>
                        </a:rPr>
                        <a:t>1005</a:t>
                      </a:r>
                      <a:r>
                        <a:rPr lang="zh-CN" sz="1200" dirty="0">
                          <a:effectLst/>
                        </a:rPr>
                        <a:t>，</a:t>
                      </a:r>
                      <a:r>
                        <a:rPr lang="en-US" sz="1200" dirty="0">
                          <a:effectLst/>
                        </a:rPr>
                        <a:t>1007</a:t>
                      </a:r>
                      <a:r>
                        <a:rPr lang="zh-CN" sz="1200" dirty="0">
                          <a:effectLst/>
                        </a:rPr>
                        <a:t>，</a:t>
                      </a:r>
                      <a:r>
                        <a:rPr lang="en-US" sz="1200" dirty="0">
                          <a:effectLst/>
                        </a:rPr>
                        <a:t>1024</a:t>
                      </a:r>
                      <a:r>
                        <a:rPr lang="zh-CN" sz="1200" dirty="0">
                          <a:effectLst/>
                        </a:rPr>
                        <a:t>，</a:t>
                      </a:r>
                      <a:r>
                        <a:rPr lang="en-US" sz="1200" dirty="0">
                          <a:effectLst/>
                        </a:rPr>
                        <a:t>1027</a:t>
                      </a:r>
                      <a:r>
                        <a:rPr lang="zh-CN" sz="1200" dirty="0">
                          <a:effectLst/>
                        </a:rPr>
                        <a:t>，</a:t>
                      </a:r>
                      <a:r>
                        <a:rPr lang="en-US" sz="1200" dirty="0">
                          <a:effectLst/>
                        </a:rPr>
                        <a:t>1028</a:t>
                      </a:r>
                      <a:r>
                        <a:rPr lang="zh-CN" sz="1200" dirty="0">
                          <a:effectLst/>
                        </a:rPr>
                        <a:t>，</a:t>
                      </a:r>
                      <a:r>
                        <a:rPr lang="en-US" sz="1200" dirty="0">
                          <a:effectLst/>
                        </a:rPr>
                        <a:t>1032</a:t>
                      </a:r>
                      <a:endParaRPr lang="zh-CN" sz="1600" b="0" dirty="0">
                        <a:effectLst/>
                        <a:latin typeface="Times New Roman" charset="0"/>
                        <a:ea typeface="宋体" charset="-122"/>
                      </a:endParaRPr>
                    </a:p>
                  </a:txBody>
                  <a:tcPr marL="62584" marR="62584"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794583">
                <a:tc>
                  <a:txBody>
                    <a:bodyPr/>
                    <a:lstStyle/>
                    <a:p>
                      <a:pPr algn="ctr">
                        <a:lnSpc>
                          <a:spcPts val="2200"/>
                        </a:lnSpc>
                        <a:spcAft>
                          <a:spcPts val="0"/>
                        </a:spcAft>
                      </a:pPr>
                      <a:r>
                        <a:rPr lang="zh-CN" sz="1400" dirty="0">
                          <a:effectLst/>
                        </a:rPr>
                        <a:t>石家庄</a:t>
                      </a:r>
                      <a:endParaRPr lang="zh-CN" sz="1800" b="0" dirty="0">
                        <a:effectLst/>
                        <a:latin typeface="Times New Roman" charset="0"/>
                        <a:ea typeface="宋体" charset="-122"/>
                      </a:endParaRPr>
                    </a:p>
                  </a:txBody>
                  <a:tcPr marL="62584" marR="62584"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lnSpc>
                          <a:spcPts val="2200"/>
                        </a:lnSpc>
                        <a:spcAft>
                          <a:spcPts val="0"/>
                        </a:spcAft>
                      </a:pPr>
                      <a:r>
                        <a:rPr lang="en-US" sz="1200" dirty="0">
                          <a:effectLst/>
                        </a:rPr>
                        <a:t>11025</a:t>
                      </a:r>
                      <a:r>
                        <a:rPr lang="zh-CN" sz="1200" dirty="0">
                          <a:effectLst/>
                        </a:rPr>
                        <a:t>，</a:t>
                      </a:r>
                      <a:r>
                        <a:rPr lang="en-US" sz="1200" dirty="0">
                          <a:effectLst/>
                        </a:rPr>
                        <a:t>18001</a:t>
                      </a:r>
                      <a:r>
                        <a:rPr lang="zh-CN" sz="1200" dirty="0">
                          <a:effectLst/>
                        </a:rPr>
                        <a:t>，</a:t>
                      </a:r>
                      <a:r>
                        <a:rPr lang="en-US" sz="1200" dirty="0">
                          <a:effectLst/>
                        </a:rPr>
                        <a:t>17027</a:t>
                      </a:r>
                      <a:r>
                        <a:rPr lang="zh-CN" sz="1200" dirty="0">
                          <a:effectLst/>
                        </a:rPr>
                        <a:t>，</a:t>
                      </a:r>
                      <a:r>
                        <a:rPr lang="en-US" sz="1200" dirty="0">
                          <a:effectLst/>
                        </a:rPr>
                        <a:t>17007</a:t>
                      </a:r>
                      <a:r>
                        <a:rPr lang="zh-CN" sz="1200" dirty="0">
                          <a:effectLst/>
                        </a:rPr>
                        <a:t>，</a:t>
                      </a:r>
                      <a:r>
                        <a:rPr lang="en-US" sz="1200" dirty="0">
                          <a:effectLst/>
                        </a:rPr>
                        <a:t>17009</a:t>
                      </a:r>
                      <a:r>
                        <a:rPr lang="zh-CN" sz="1200" dirty="0">
                          <a:effectLst/>
                        </a:rPr>
                        <a:t>，</a:t>
                      </a:r>
                      <a:r>
                        <a:rPr lang="en-US" sz="1200" dirty="0">
                          <a:effectLst/>
                        </a:rPr>
                        <a:t>17015</a:t>
                      </a:r>
                      <a:r>
                        <a:rPr lang="zh-CN" sz="1200" dirty="0">
                          <a:effectLst/>
                        </a:rPr>
                        <a:t>，</a:t>
                      </a:r>
                      <a:r>
                        <a:rPr lang="en-US" sz="1200" dirty="0">
                          <a:effectLst/>
                        </a:rPr>
                        <a:t>17022</a:t>
                      </a:r>
                      <a:r>
                        <a:rPr lang="zh-CN" sz="1200" dirty="0">
                          <a:effectLst/>
                        </a:rPr>
                        <a:t>，</a:t>
                      </a:r>
                      <a:r>
                        <a:rPr lang="en-US" sz="1200" dirty="0">
                          <a:effectLst/>
                        </a:rPr>
                        <a:t>22009</a:t>
                      </a:r>
                      <a:r>
                        <a:rPr lang="zh-CN" sz="1200" dirty="0">
                          <a:effectLst/>
                        </a:rPr>
                        <a:t>，</a:t>
                      </a:r>
                      <a:r>
                        <a:rPr lang="en-US" sz="1200" dirty="0">
                          <a:effectLst/>
                        </a:rPr>
                        <a:t>22005</a:t>
                      </a:r>
                      <a:r>
                        <a:rPr lang="zh-CN" sz="1200" dirty="0">
                          <a:effectLst/>
                        </a:rPr>
                        <a:t>，</a:t>
                      </a:r>
                      <a:r>
                        <a:rPr lang="en-US" sz="1200" dirty="0">
                          <a:effectLst/>
                        </a:rPr>
                        <a:t>17011</a:t>
                      </a:r>
                      <a:r>
                        <a:rPr lang="zh-CN" sz="1200" dirty="0">
                          <a:effectLst/>
                        </a:rPr>
                        <a:t>，</a:t>
                      </a:r>
                      <a:r>
                        <a:rPr lang="en-US" sz="1200" dirty="0">
                          <a:effectLst/>
                        </a:rPr>
                        <a:t>1005</a:t>
                      </a:r>
                      <a:r>
                        <a:rPr lang="zh-CN" sz="1200" dirty="0">
                          <a:effectLst/>
                        </a:rPr>
                        <a:t>，</a:t>
                      </a:r>
                      <a:r>
                        <a:rPr lang="en-US" sz="1200" dirty="0">
                          <a:effectLst/>
                        </a:rPr>
                        <a:t>1007</a:t>
                      </a:r>
                      <a:r>
                        <a:rPr lang="zh-CN" sz="1200" dirty="0">
                          <a:effectLst/>
                        </a:rPr>
                        <a:t>，</a:t>
                      </a:r>
                      <a:r>
                        <a:rPr lang="en-US" sz="1200" dirty="0">
                          <a:effectLst/>
                        </a:rPr>
                        <a:t>1024</a:t>
                      </a:r>
                      <a:r>
                        <a:rPr lang="zh-CN" sz="1200" dirty="0">
                          <a:effectLst/>
                        </a:rPr>
                        <a:t>，</a:t>
                      </a:r>
                      <a:r>
                        <a:rPr lang="en-US" sz="1200" dirty="0">
                          <a:effectLst/>
                        </a:rPr>
                        <a:t>1027</a:t>
                      </a:r>
                      <a:r>
                        <a:rPr lang="zh-CN" sz="1200" dirty="0">
                          <a:effectLst/>
                        </a:rPr>
                        <a:t>，</a:t>
                      </a:r>
                      <a:r>
                        <a:rPr lang="en-US" sz="1200" dirty="0">
                          <a:effectLst/>
                        </a:rPr>
                        <a:t>1028</a:t>
                      </a:r>
                      <a:r>
                        <a:rPr lang="zh-CN" sz="1200" dirty="0">
                          <a:effectLst/>
                        </a:rPr>
                        <a:t>，</a:t>
                      </a:r>
                      <a:r>
                        <a:rPr lang="en-US" sz="1200" dirty="0">
                          <a:effectLst/>
                        </a:rPr>
                        <a:t>1032</a:t>
                      </a:r>
                      <a:endParaRPr lang="zh-CN" sz="1600" b="0" dirty="0">
                        <a:effectLst/>
                        <a:latin typeface="Times New Roman" charset="0"/>
                        <a:ea typeface="宋体" charset="-122"/>
                      </a:endParaRPr>
                    </a:p>
                  </a:txBody>
                  <a:tcPr marL="62584" marR="62584"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794583">
                <a:tc>
                  <a:txBody>
                    <a:bodyPr/>
                    <a:lstStyle/>
                    <a:p>
                      <a:pPr algn="ctr">
                        <a:lnSpc>
                          <a:spcPts val="2200"/>
                        </a:lnSpc>
                        <a:spcAft>
                          <a:spcPts val="0"/>
                        </a:spcAft>
                      </a:pPr>
                      <a:r>
                        <a:rPr lang="zh-CN" sz="1400" dirty="0">
                          <a:effectLst/>
                        </a:rPr>
                        <a:t>唐山</a:t>
                      </a:r>
                      <a:endParaRPr lang="zh-CN" sz="1800" b="0" dirty="0">
                        <a:effectLst/>
                        <a:latin typeface="Times New Roman" charset="0"/>
                        <a:ea typeface="宋体" charset="-122"/>
                      </a:endParaRPr>
                    </a:p>
                  </a:txBody>
                  <a:tcPr marL="62584" marR="62584"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lnSpc>
                          <a:spcPts val="2200"/>
                        </a:lnSpc>
                        <a:spcAft>
                          <a:spcPts val="0"/>
                        </a:spcAft>
                      </a:pPr>
                      <a:r>
                        <a:rPr lang="en-US" sz="1200" dirty="0">
                          <a:effectLst/>
                        </a:rPr>
                        <a:t>13018</a:t>
                      </a:r>
                      <a:r>
                        <a:rPr lang="zh-CN" sz="1200" dirty="0">
                          <a:effectLst/>
                        </a:rPr>
                        <a:t>，</a:t>
                      </a:r>
                      <a:r>
                        <a:rPr lang="en-US" sz="1200" dirty="0">
                          <a:effectLst/>
                        </a:rPr>
                        <a:t>6015</a:t>
                      </a:r>
                      <a:r>
                        <a:rPr lang="zh-CN" sz="1200" dirty="0">
                          <a:effectLst/>
                        </a:rPr>
                        <a:t>，</a:t>
                      </a:r>
                      <a:r>
                        <a:rPr lang="en-US" sz="1200" dirty="0">
                          <a:effectLst/>
                        </a:rPr>
                        <a:t>1033</a:t>
                      </a:r>
                      <a:r>
                        <a:rPr lang="zh-CN" sz="1200" dirty="0">
                          <a:effectLst/>
                        </a:rPr>
                        <a:t>，</a:t>
                      </a:r>
                      <a:r>
                        <a:rPr lang="en-US" sz="1200" dirty="0">
                          <a:effectLst/>
                        </a:rPr>
                        <a:t>1023</a:t>
                      </a:r>
                      <a:r>
                        <a:rPr lang="zh-CN" sz="1200" dirty="0">
                          <a:effectLst/>
                        </a:rPr>
                        <a:t>，</a:t>
                      </a:r>
                      <a:r>
                        <a:rPr lang="en-US" sz="1200" dirty="0">
                          <a:effectLst/>
                        </a:rPr>
                        <a:t>1024</a:t>
                      </a:r>
                      <a:r>
                        <a:rPr lang="zh-CN" sz="1200" dirty="0">
                          <a:effectLst/>
                        </a:rPr>
                        <a:t>，</a:t>
                      </a:r>
                      <a:r>
                        <a:rPr lang="en-US" sz="1200" dirty="0">
                          <a:effectLst/>
                        </a:rPr>
                        <a:t>1031</a:t>
                      </a:r>
                      <a:r>
                        <a:rPr lang="zh-CN" sz="1200" dirty="0">
                          <a:effectLst/>
                        </a:rPr>
                        <a:t>，</a:t>
                      </a:r>
                      <a:r>
                        <a:rPr lang="en-US" sz="1200" dirty="0">
                          <a:effectLst/>
                        </a:rPr>
                        <a:t>19009 </a:t>
                      </a:r>
                      <a:endParaRPr lang="zh-CN" sz="1600" dirty="0">
                        <a:effectLst/>
                      </a:endParaRPr>
                    </a:p>
                    <a:p>
                      <a:pPr algn="just">
                        <a:lnSpc>
                          <a:spcPts val="2200"/>
                        </a:lnSpc>
                        <a:spcAft>
                          <a:spcPts val="0"/>
                        </a:spcAft>
                      </a:pPr>
                      <a:r>
                        <a:rPr lang="en-US" sz="1200" dirty="0">
                          <a:effectLst/>
                        </a:rPr>
                        <a:t>13011</a:t>
                      </a:r>
                      <a:r>
                        <a:rPr lang="zh-CN" sz="1200" dirty="0">
                          <a:effectLst/>
                        </a:rPr>
                        <a:t>，</a:t>
                      </a:r>
                      <a:r>
                        <a:rPr lang="en-US" sz="1200" dirty="0">
                          <a:effectLst/>
                        </a:rPr>
                        <a:t>13013</a:t>
                      </a:r>
                      <a:endParaRPr lang="zh-CN" sz="1600" b="0" dirty="0">
                        <a:effectLst/>
                        <a:latin typeface="Times New Roman" charset="0"/>
                        <a:ea typeface="宋体" charset="-122"/>
                      </a:endParaRPr>
                    </a:p>
                  </a:txBody>
                  <a:tcPr marL="62584" marR="62584"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794583">
                <a:tc>
                  <a:txBody>
                    <a:bodyPr/>
                    <a:lstStyle/>
                    <a:p>
                      <a:pPr algn="ctr">
                        <a:lnSpc>
                          <a:spcPts val="2200"/>
                        </a:lnSpc>
                        <a:spcAft>
                          <a:spcPts val="0"/>
                        </a:spcAft>
                      </a:pPr>
                      <a:r>
                        <a:rPr lang="zh-CN" sz="1400" dirty="0">
                          <a:effectLst/>
                        </a:rPr>
                        <a:t>沧州</a:t>
                      </a:r>
                      <a:endParaRPr lang="zh-CN" sz="1800" b="0" dirty="0">
                        <a:effectLst/>
                        <a:latin typeface="Times New Roman" charset="0"/>
                        <a:ea typeface="宋体" charset="-122"/>
                      </a:endParaRPr>
                    </a:p>
                  </a:txBody>
                  <a:tcPr marL="62584" marR="62584"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lnSpc>
                          <a:spcPts val="2200"/>
                        </a:lnSpc>
                        <a:spcAft>
                          <a:spcPts val="0"/>
                        </a:spcAft>
                      </a:pPr>
                      <a:r>
                        <a:rPr lang="en-US" sz="1200" dirty="0">
                          <a:effectLst/>
                        </a:rPr>
                        <a:t>21006</a:t>
                      </a:r>
                      <a:r>
                        <a:rPr lang="zh-CN" sz="1200" dirty="0">
                          <a:effectLst/>
                        </a:rPr>
                        <a:t>，</a:t>
                      </a:r>
                      <a:r>
                        <a:rPr lang="en-US" sz="1200" dirty="0">
                          <a:effectLst/>
                        </a:rPr>
                        <a:t>22007</a:t>
                      </a:r>
                      <a:r>
                        <a:rPr lang="zh-CN" sz="1200" dirty="0">
                          <a:effectLst/>
                        </a:rPr>
                        <a:t>，</a:t>
                      </a:r>
                      <a:r>
                        <a:rPr lang="en-US" sz="1200" dirty="0">
                          <a:effectLst/>
                        </a:rPr>
                        <a:t>22009</a:t>
                      </a:r>
                      <a:r>
                        <a:rPr lang="zh-CN" sz="1200" dirty="0">
                          <a:effectLst/>
                        </a:rPr>
                        <a:t>，</a:t>
                      </a:r>
                      <a:r>
                        <a:rPr lang="en-US" sz="1200" dirty="0">
                          <a:effectLst/>
                        </a:rPr>
                        <a:t>22005</a:t>
                      </a:r>
                      <a:r>
                        <a:rPr lang="zh-CN" sz="1200" dirty="0">
                          <a:effectLst/>
                        </a:rPr>
                        <a:t>，</a:t>
                      </a:r>
                      <a:r>
                        <a:rPr lang="en-US" sz="1200" dirty="0">
                          <a:effectLst/>
                        </a:rPr>
                        <a:t>17011</a:t>
                      </a:r>
                      <a:r>
                        <a:rPr lang="zh-CN" sz="1200" dirty="0">
                          <a:effectLst/>
                        </a:rPr>
                        <a:t>，</a:t>
                      </a:r>
                      <a:r>
                        <a:rPr lang="en-US" sz="1200" dirty="0">
                          <a:effectLst/>
                        </a:rPr>
                        <a:t>1005</a:t>
                      </a:r>
                      <a:r>
                        <a:rPr lang="zh-CN" sz="1200" dirty="0">
                          <a:effectLst/>
                        </a:rPr>
                        <a:t>，</a:t>
                      </a:r>
                      <a:r>
                        <a:rPr lang="en-US" sz="1200" dirty="0">
                          <a:effectLst/>
                        </a:rPr>
                        <a:t>1007</a:t>
                      </a:r>
                      <a:r>
                        <a:rPr lang="zh-CN" sz="1200" dirty="0">
                          <a:effectLst/>
                        </a:rPr>
                        <a:t>，</a:t>
                      </a:r>
                      <a:r>
                        <a:rPr lang="en-US" sz="1200" dirty="0">
                          <a:effectLst/>
                        </a:rPr>
                        <a:t>1024</a:t>
                      </a:r>
                      <a:r>
                        <a:rPr lang="zh-CN" sz="1200" dirty="0">
                          <a:effectLst/>
                        </a:rPr>
                        <a:t>，</a:t>
                      </a:r>
                      <a:r>
                        <a:rPr lang="en-US" sz="1200" dirty="0">
                          <a:effectLst/>
                        </a:rPr>
                        <a:t>1027</a:t>
                      </a:r>
                      <a:r>
                        <a:rPr lang="zh-CN" sz="1200" dirty="0">
                          <a:effectLst/>
                        </a:rPr>
                        <a:t>，</a:t>
                      </a:r>
                      <a:r>
                        <a:rPr lang="en-US" sz="1200" dirty="0">
                          <a:effectLst/>
                        </a:rPr>
                        <a:t>1028</a:t>
                      </a:r>
                      <a:r>
                        <a:rPr lang="zh-CN" sz="1200" dirty="0">
                          <a:effectLst/>
                        </a:rPr>
                        <a:t>，</a:t>
                      </a:r>
                      <a:r>
                        <a:rPr lang="en-US" sz="1200" dirty="0">
                          <a:effectLst/>
                        </a:rPr>
                        <a:t>1032</a:t>
                      </a:r>
                      <a:endParaRPr lang="zh-CN" sz="1600" dirty="0">
                        <a:effectLst/>
                      </a:endParaRPr>
                    </a:p>
                    <a:p>
                      <a:pPr algn="just">
                        <a:lnSpc>
                          <a:spcPts val="2200"/>
                        </a:lnSpc>
                        <a:spcAft>
                          <a:spcPts val="0"/>
                        </a:spcAft>
                      </a:pPr>
                      <a:r>
                        <a:rPr lang="en-US" sz="1200" dirty="0">
                          <a:effectLst/>
                        </a:rPr>
                        <a:t>21010</a:t>
                      </a:r>
                      <a:r>
                        <a:rPr lang="zh-CN" sz="1200" dirty="0">
                          <a:effectLst/>
                        </a:rPr>
                        <a:t>，</a:t>
                      </a:r>
                      <a:r>
                        <a:rPr lang="en-US" sz="1200" dirty="0">
                          <a:effectLst/>
                        </a:rPr>
                        <a:t>21007</a:t>
                      </a:r>
                      <a:endParaRPr lang="zh-CN" sz="1600" b="0" dirty="0">
                        <a:effectLst/>
                        <a:latin typeface="Times New Roman" charset="0"/>
                        <a:ea typeface="宋体" charset="-122"/>
                      </a:endParaRPr>
                    </a:p>
                  </a:txBody>
                  <a:tcPr marL="62584" marR="62584"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516492">
                <a:tc>
                  <a:txBody>
                    <a:bodyPr/>
                    <a:lstStyle/>
                    <a:p>
                      <a:pPr algn="ctr">
                        <a:lnSpc>
                          <a:spcPts val="2200"/>
                        </a:lnSpc>
                        <a:spcAft>
                          <a:spcPts val="0"/>
                        </a:spcAft>
                      </a:pPr>
                      <a:r>
                        <a:rPr lang="zh-CN" sz="1400" dirty="0">
                          <a:effectLst/>
                        </a:rPr>
                        <a:t>保定</a:t>
                      </a:r>
                      <a:endParaRPr lang="zh-CN" sz="1800" b="0" dirty="0">
                        <a:effectLst/>
                        <a:latin typeface="Times New Roman" charset="0"/>
                        <a:ea typeface="宋体" charset="-122"/>
                      </a:endParaRPr>
                    </a:p>
                  </a:txBody>
                  <a:tcPr marL="62584" marR="62584"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lnSpc>
                          <a:spcPts val="2200"/>
                        </a:lnSpc>
                        <a:spcAft>
                          <a:spcPts val="0"/>
                        </a:spcAft>
                        <a:tabLst>
                          <a:tab pos="3190875" algn="l"/>
                        </a:tabLst>
                      </a:pPr>
                      <a:r>
                        <a:rPr lang="en-US" sz="1200" dirty="0">
                          <a:effectLst/>
                        </a:rPr>
                        <a:t>17022</a:t>
                      </a:r>
                      <a:r>
                        <a:rPr lang="zh-CN" sz="1200" dirty="0">
                          <a:effectLst/>
                        </a:rPr>
                        <a:t>，</a:t>
                      </a:r>
                      <a:r>
                        <a:rPr lang="en-US" sz="1200" dirty="0">
                          <a:effectLst/>
                        </a:rPr>
                        <a:t>22009</a:t>
                      </a:r>
                      <a:r>
                        <a:rPr lang="zh-CN" sz="1200" dirty="0">
                          <a:effectLst/>
                        </a:rPr>
                        <a:t>，</a:t>
                      </a:r>
                      <a:r>
                        <a:rPr lang="en-US" sz="1200" dirty="0">
                          <a:effectLst/>
                        </a:rPr>
                        <a:t>22005</a:t>
                      </a:r>
                      <a:r>
                        <a:rPr lang="zh-CN" sz="1200" dirty="0">
                          <a:effectLst/>
                        </a:rPr>
                        <a:t>，</a:t>
                      </a:r>
                      <a:r>
                        <a:rPr lang="en-US" sz="1200" dirty="0">
                          <a:effectLst/>
                        </a:rPr>
                        <a:t>17011</a:t>
                      </a:r>
                      <a:r>
                        <a:rPr lang="zh-CN" sz="1200" dirty="0">
                          <a:effectLst/>
                        </a:rPr>
                        <a:t>，</a:t>
                      </a:r>
                      <a:r>
                        <a:rPr lang="en-US" sz="1200" dirty="0">
                          <a:effectLst/>
                        </a:rPr>
                        <a:t>1005</a:t>
                      </a:r>
                      <a:r>
                        <a:rPr lang="zh-CN" sz="1200" dirty="0">
                          <a:effectLst/>
                        </a:rPr>
                        <a:t>，</a:t>
                      </a:r>
                      <a:r>
                        <a:rPr lang="en-US" sz="1200" dirty="0">
                          <a:effectLst/>
                        </a:rPr>
                        <a:t>1007</a:t>
                      </a:r>
                      <a:r>
                        <a:rPr lang="zh-CN" sz="1200" dirty="0">
                          <a:effectLst/>
                        </a:rPr>
                        <a:t>，</a:t>
                      </a:r>
                      <a:r>
                        <a:rPr lang="en-US" sz="1200" dirty="0">
                          <a:effectLst/>
                        </a:rPr>
                        <a:t>1024</a:t>
                      </a:r>
                      <a:r>
                        <a:rPr lang="zh-CN" sz="1200" dirty="0">
                          <a:effectLst/>
                        </a:rPr>
                        <a:t>，</a:t>
                      </a:r>
                      <a:r>
                        <a:rPr lang="en-US" sz="1200" dirty="0">
                          <a:effectLst/>
                        </a:rPr>
                        <a:t>1027</a:t>
                      </a:r>
                      <a:r>
                        <a:rPr lang="zh-CN" sz="1200" dirty="0">
                          <a:effectLst/>
                        </a:rPr>
                        <a:t>，</a:t>
                      </a:r>
                      <a:r>
                        <a:rPr lang="en-US" sz="1200" dirty="0">
                          <a:effectLst/>
                        </a:rPr>
                        <a:t>1028</a:t>
                      </a:r>
                      <a:r>
                        <a:rPr lang="zh-CN" sz="1200" dirty="0">
                          <a:effectLst/>
                        </a:rPr>
                        <a:t>，</a:t>
                      </a:r>
                      <a:r>
                        <a:rPr lang="en-US" sz="1200" dirty="0">
                          <a:effectLst/>
                        </a:rPr>
                        <a:t>1032 </a:t>
                      </a:r>
                      <a:endParaRPr lang="zh-CN" sz="1600" b="0" dirty="0">
                        <a:effectLst/>
                        <a:latin typeface="Times New Roman" charset="0"/>
                        <a:ea typeface="宋体" charset="-122"/>
                      </a:endParaRPr>
                    </a:p>
                  </a:txBody>
                  <a:tcPr marL="62584" marR="62584"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bl>
          </a:graphicData>
        </a:graphic>
      </p:graphicFrame>
      <p:sp>
        <p:nvSpPr>
          <p:cNvPr id="5" name="矩形 4"/>
          <p:cNvSpPr/>
          <p:nvPr/>
        </p:nvSpPr>
        <p:spPr>
          <a:xfrm>
            <a:off x="2679300" y="868859"/>
            <a:ext cx="3007555" cy="369332"/>
          </a:xfrm>
          <a:prstGeom prst="rect">
            <a:avLst/>
          </a:prstGeom>
        </p:spPr>
        <p:txBody>
          <a:bodyPr wrap="none">
            <a:spAutoFit/>
          </a:bodyPr>
          <a:lstStyle/>
          <a:p>
            <a:r>
              <a:rPr lang="zh-CN" altLang="zh-CN" dirty="0">
                <a:solidFill>
                  <a:schemeClr val="accent6"/>
                </a:solidFill>
                <a:latin typeface="+mn-ea"/>
                <a:ea typeface="+mn-ea"/>
                <a:cs typeface="Times New Roman" charset="0"/>
              </a:rPr>
              <a:t>京津冀各城市污染物超标率</a:t>
            </a:r>
            <a:r>
              <a:rPr lang="zh-CN" altLang="zh-CN" dirty="0">
                <a:solidFill>
                  <a:schemeClr val="accent6"/>
                </a:solidFill>
                <a:latin typeface="+mn-ea"/>
                <a:ea typeface="+mn-ea"/>
              </a:rPr>
              <a:t> </a:t>
            </a:r>
            <a:endParaRPr lang="zh-CN" altLang="en-US" dirty="0">
              <a:solidFill>
                <a:schemeClr val="accent6"/>
              </a:solidFill>
              <a:latin typeface="+mn-ea"/>
              <a:ea typeface="+mn-ea"/>
            </a:endParaRPr>
          </a:p>
        </p:txBody>
      </p:sp>
    </p:spTree>
    <p:extLst>
      <p:ext uri="{BB962C8B-B14F-4D97-AF65-F5344CB8AC3E}">
        <p14:creationId xmlns:p14="http://schemas.microsoft.com/office/powerpoint/2010/main" val="4113276243"/>
      </p:ext>
    </p:ext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14:presetBounceEnd="50000">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14:bounceEnd="50000">
                                          <p:cBhvr additive="base">
                                            <p:cTn id="17"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148"/>
          <p:cNvSpPr txBox="1"/>
          <p:nvPr/>
        </p:nvSpPr>
        <p:spPr>
          <a:xfrm>
            <a:off x="2324919" y="1867451"/>
            <a:ext cx="2476020" cy="1206099"/>
          </a:xfrm>
          <a:prstGeom prst="rect">
            <a:avLst/>
          </a:prstGeom>
          <a:noFill/>
        </p:spPr>
        <p:txBody>
          <a:bodyPr vert="horz" wrap="square" rtlCol="0">
            <a:spAutoFit/>
          </a:bodyPr>
          <a:lstStyle/>
          <a:p>
            <a:pPr>
              <a:lnSpc>
                <a:spcPct val="120000"/>
              </a:lnSpc>
            </a:pPr>
            <a:r>
              <a:rPr lang="zh-CN" altLang="en-US" sz="6600" b="1" cap="all" spc="3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目录</a:t>
            </a:r>
            <a:endParaRPr lang="en-US" altLang="zh-CN" sz="6600" b="1" cap="all" spc="3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8"/>
          <p:cNvSpPr txBox="1"/>
          <p:nvPr/>
        </p:nvSpPr>
        <p:spPr>
          <a:xfrm>
            <a:off x="2324919" y="2935612"/>
            <a:ext cx="3346876" cy="830164"/>
          </a:xfrm>
          <a:prstGeom prst="rect">
            <a:avLst/>
          </a:prstGeom>
          <a:noFill/>
        </p:spPr>
        <p:txBody>
          <a:bodyPr vert="horz" wrap="square" rtlCol="0">
            <a:spAutoFit/>
          </a:bodyPr>
          <a:lstStyle/>
          <a:p>
            <a:pPr>
              <a:lnSpc>
                <a:spcPct val="120000"/>
              </a:lnSpc>
            </a:pPr>
            <a:r>
              <a:rPr lang="en-US" altLang="zh-CN" sz="4400" b="1"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CONTENTS</a:t>
            </a:r>
          </a:p>
        </p:txBody>
      </p:sp>
      <p:sp>
        <p:nvSpPr>
          <p:cNvPr id="1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8"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 name="文本框 1"/>
          <p:cNvSpPr txBox="1"/>
          <p:nvPr/>
        </p:nvSpPr>
        <p:spPr>
          <a:xfrm>
            <a:off x="6069335" y="808013"/>
            <a:ext cx="6356227" cy="3970318"/>
          </a:xfrm>
          <a:prstGeom prst="rect">
            <a:avLst/>
          </a:prstGeom>
          <a:noFill/>
        </p:spPr>
        <p:txBody>
          <a:bodyPr wrap="none" rtlCol="0">
            <a:spAutoFit/>
          </a:bodyPr>
          <a:lstStyle/>
          <a:p>
            <a:r>
              <a:rPr lang="en-US" altLang="zh-CN" sz="2800" b="1" dirty="0">
                <a:solidFill>
                  <a:schemeClr val="accent2"/>
                </a:solidFill>
                <a:latin typeface="+mj-ea"/>
                <a:ea typeface="+mj-ea"/>
                <a:sym typeface="Arial" panose="020B0604020202020204" pitchFamily="34" charset="0"/>
              </a:rPr>
              <a:t>01 </a:t>
            </a:r>
            <a:r>
              <a:rPr lang="zh-CN" altLang="en-US" sz="2800" b="1" dirty="0">
                <a:solidFill>
                  <a:schemeClr val="accent2"/>
                </a:solidFill>
                <a:latin typeface="+mj-ea"/>
                <a:ea typeface="+mj-ea"/>
                <a:sym typeface="Arial" panose="020B0604020202020204" pitchFamily="34" charset="0"/>
              </a:rPr>
              <a:t>绪论</a:t>
            </a:r>
            <a:endParaRPr lang="en-US" altLang="zh-CN" sz="2800" b="1" dirty="0">
              <a:solidFill>
                <a:schemeClr val="accent2"/>
              </a:solidFill>
              <a:latin typeface="+mj-ea"/>
              <a:ea typeface="+mj-ea"/>
              <a:sym typeface="Arial" panose="020B0604020202020204" pitchFamily="34" charset="0"/>
            </a:endParaRPr>
          </a:p>
          <a:p>
            <a:endParaRPr lang="en-US" altLang="zh-CN" sz="2800" b="1" dirty="0">
              <a:solidFill>
                <a:schemeClr val="accent2"/>
              </a:solidFill>
              <a:latin typeface="+mj-ea"/>
              <a:ea typeface="+mj-ea"/>
            </a:endParaRPr>
          </a:p>
          <a:p>
            <a:r>
              <a:rPr lang="en-US" altLang="zh-CN" sz="2800" b="1" dirty="0">
                <a:solidFill>
                  <a:schemeClr val="accent2"/>
                </a:solidFill>
                <a:latin typeface="+mj-ea"/>
                <a:ea typeface="+mj-ea"/>
                <a:sym typeface="Arial" panose="020B0604020202020204" pitchFamily="34" charset="0"/>
              </a:rPr>
              <a:t>02 </a:t>
            </a:r>
            <a:r>
              <a:rPr lang="zh-CN" altLang="en-US" sz="2800" b="1" dirty="0">
                <a:solidFill>
                  <a:schemeClr val="accent2"/>
                </a:solidFill>
                <a:latin typeface="+mj-ea"/>
                <a:ea typeface="+mj-ea"/>
              </a:rPr>
              <a:t>构建大气污染物传播网络模型 </a:t>
            </a:r>
            <a:endParaRPr lang="en-US" altLang="zh-CN" sz="2800" b="1" dirty="0">
              <a:solidFill>
                <a:schemeClr val="accent2"/>
              </a:solidFill>
              <a:latin typeface="+mj-ea"/>
              <a:ea typeface="+mj-ea"/>
              <a:sym typeface="Arial" panose="020B0604020202020204" pitchFamily="34" charset="0"/>
            </a:endParaRPr>
          </a:p>
          <a:p>
            <a:endParaRPr lang="en-US" altLang="zh-CN" sz="2800" b="1" dirty="0">
              <a:solidFill>
                <a:schemeClr val="accent2"/>
              </a:solidFill>
              <a:latin typeface="+mj-ea"/>
              <a:ea typeface="+mj-ea"/>
            </a:endParaRPr>
          </a:p>
          <a:p>
            <a:r>
              <a:rPr lang="en-US" altLang="zh-CN" sz="2800" b="1" dirty="0">
                <a:solidFill>
                  <a:schemeClr val="accent2"/>
                </a:solidFill>
                <a:latin typeface="+mj-ea"/>
                <a:ea typeface="+mj-ea"/>
                <a:sym typeface="Arial" panose="020B0604020202020204" pitchFamily="34" charset="0"/>
              </a:rPr>
              <a:t>03 </a:t>
            </a:r>
            <a:r>
              <a:rPr lang="zh-CN" altLang="en-US" sz="2800" b="1" dirty="0">
                <a:solidFill>
                  <a:schemeClr val="accent2"/>
                </a:solidFill>
                <a:latin typeface="+mj-ea"/>
                <a:ea typeface="+mj-ea"/>
              </a:rPr>
              <a:t>大气污染物</a:t>
            </a:r>
            <a:r>
              <a:rPr lang="zh-CN" altLang="en-US" sz="2800" b="1" dirty="0" smtClean="0">
                <a:solidFill>
                  <a:schemeClr val="accent2"/>
                </a:solidFill>
                <a:latin typeface="+mj-ea"/>
                <a:ea typeface="+mj-ea"/>
              </a:rPr>
              <a:t>关键传播路径</a:t>
            </a:r>
            <a:r>
              <a:rPr lang="zh-CN" altLang="en-US" sz="2800" b="1" dirty="0">
                <a:solidFill>
                  <a:schemeClr val="accent2"/>
                </a:solidFill>
                <a:latin typeface="+mj-ea"/>
                <a:ea typeface="+mj-ea"/>
              </a:rPr>
              <a:t>挖掘</a:t>
            </a:r>
            <a:endParaRPr lang="en-US" altLang="zh-CN" sz="2800" b="1" dirty="0">
              <a:solidFill>
                <a:schemeClr val="accent2"/>
              </a:solidFill>
              <a:latin typeface="+mj-ea"/>
              <a:ea typeface="+mj-ea"/>
              <a:sym typeface="Arial" panose="020B0604020202020204" pitchFamily="34" charset="0"/>
            </a:endParaRPr>
          </a:p>
          <a:p>
            <a:endParaRPr lang="en-US" altLang="zh-CN" sz="2800" b="1" dirty="0">
              <a:solidFill>
                <a:schemeClr val="accent2"/>
              </a:solidFill>
              <a:latin typeface="+mj-ea"/>
              <a:ea typeface="+mj-ea"/>
            </a:endParaRPr>
          </a:p>
          <a:p>
            <a:r>
              <a:rPr lang="en-US" altLang="zh-CN" sz="2800" b="1" dirty="0">
                <a:solidFill>
                  <a:schemeClr val="accent2"/>
                </a:solidFill>
                <a:latin typeface="+mj-ea"/>
                <a:ea typeface="+mj-ea"/>
              </a:rPr>
              <a:t>04 </a:t>
            </a:r>
            <a:r>
              <a:rPr lang="zh-CN" altLang="en-US" sz="2800" b="1" dirty="0">
                <a:solidFill>
                  <a:schemeClr val="accent2"/>
                </a:solidFill>
                <a:latin typeface="+mj-ea"/>
                <a:ea typeface="+mj-ea"/>
              </a:rPr>
              <a:t>大气污染物传播网络关键节点挖掘</a:t>
            </a:r>
            <a:endParaRPr lang="en-US" altLang="zh-CN" sz="2800" b="1" dirty="0">
              <a:solidFill>
                <a:schemeClr val="accent2"/>
              </a:solidFill>
              <a:latin typeface="+mj-ea"/>
              <a:ea typeface="+mj-ea"/>
            </a:endParaRPr>
          </a:p>
          <a:p>
            <a:endParaRPr lang="en-US" altLang="zh-CN" sz="2800" b="1" dirty="0">
              <a:solidFill>
                <a:schemeClr val="accent2"/>
              </a:solidFill>
              <a:latin typeface="+mj-ea"/>
              <a:ea typeface="+mj-ea"/>
            </a:endParaRPr>
          </a:p>
          <a:p>
            <a:r>
              <a:rPr lang="en-US" altLang="zh-CN" sz="2800" b="1" dirty="0">
                <a:solidFill>
                  <a:schemeClr val="accent2"/>
                </a:solidFill>
                <a:latin typeface="+mj-ea"/>
                <a:ea typeface="+mj-ea"/>
              </a:rPr>
              <a:t>05 </a:t>
            </a:r>
            <a:r>
              <a:rPr lang="zh-CN" altLang="en-US" sz="2800" b="1" dirty="0" smtClean="0">
                <a:solidFill>
                  <a:schemeClr val="accent2"/>
                </a:solidFill>
                <a:latin typeface="+mj-ea"/>
                <a:ea typeface="+mj-ea"/>
              </a:rPr>
              <a:t>总结</a:t>
            </a:r>
            <a:endParaRPr lang="zh-CN" altLang="en-US" sz="2800" b="1" dirty="0">
              <a:solidFill>
                <a:schemeClr val="accent2"/>
              </a:solidFill>
              <a:latin typeface="+mj-ea"/>
              <a:ea typeface="+mj-ea"/>
            </a:endParaRPr>
          </a:p>
        </p:txBody>
      </p:sp>
    </p:spTree>
    <p:extLst>
      <p:ext uri="{BB962C8B-B14F-4D97-AF65-F5344CB8AC3E}">
        <p14:creationId xmlns:p14="http://schemas.microsoft.com/office/powerpoint/2010/main" val="3179028741"/>
      </p:ext>
    </p:extLst>
  </p:cSld>
  <p:clrMapOvr>
    <a:masterClrMapping/>
  </p:clrMapOvr>
  <p:transition spd="slow" advTm="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37"/>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9" name="任意多边形 38"/>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Content Placeholder 2"/>
          <p:cNvSpPr txBox="1">
            <a:spLocks/>
          </p:cNvSpPr>
          <p:nvPr/>
        </p:nvSpPr>
        <p:spPr>
          <a:xfrm>
            <a:off x="739502" y="255259"/>
            <a:ext cx="3067050" cy="307777"/>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实验结果</a:t>
            </a:r>
            <a:endPar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666672486"/>
              </p:ext>
            </p:extLst>
          </p:nvPr>
        </p:nvGraphicFramePr>
        <p:xfrm>
          <a:off x="5637287" y="2608213"/>
          <a:ext cx="7024375" cy="1669992"/>
        </p:xfrm>
        <a:graphic>
          <a:graphicData uri="http://schemas.openxmlformats.org/drawingml/2006/table">
            <a:tbl>
              <a:tblPr firstRow="1" firstCol="1" bandRow="1">
                <a:tableStyleId>{2A488322-F2BA-4B5B-9748-0D474271808F}</a:tableStyleId>
              </a:tblPr>
              <a:tblGrid>
                <a:gridCol w="1091056"/>
                <a:gridCol w="1324854"/>
                <a:gridCol w="1141672"/>
                <a:gridCol w="1173005"/>
                <a:gridCol w="1249331"/>
                <a:gridCol w="1044457"/>
              </a:tblGrid>
              <a:tr h="417498">
                <a:tc>
                  <a:txBody>
                    <a:bodyPr/>
                    <a:lstStyle/>
                    <a:p>
                      <a:pPr algn="ctr">
                        <a:lnSpc>
                          <a:spcPts val="2200"/>
                        </a:lnSpc>
                        <a:spcAft>
                          <a:spcPts val="0"/>
                        </a:spcAft>
                      </a:pPr>
                      <a:r>
                        <a:rPr lang="zh-CN" sz="1200" dirty="0">
                          <a:effectLst/>
                        </a:rPr>
                        <a:t>地区</a:t>
                      </a:r>
                      <a:endParaRPr lang="zh-CN" sz="1600" dirty="0">
                        <a:effectLst/>
                        <a:latin typeface="Times New Roman" charset="0"/>
                        <a:ea typeface="宋体" charset="-122"/>
                      </a:endParaRPr>
                    </a:p>
                  </a:txBody>
                  <a:tcPr marL="68580" marR="6858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200">
                          <a:effectLst/>
                        </a:rPr>
                        <a:t>节点覆盖率</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200">
                          <a:effectLst/>
                        </a:rPr>
                        <a:t>路径覆盖率</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200">
                          <a:effectLst/>
                        </a:rPr>
                        <a:t>地区</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200">
                          <a:effectLst/>
                        </a:rPr>
                        <a:t>节点覆盖率</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200">
                          <a:effectLst/>
                        </a:rPr>
                        <a:t>路径覆盖率</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tr>
              <a:tr h="417498">
                <a:tc>
                  <a:txBody>
                    <a:bodyPr/>
                    <a:lstStyle/>
                    <a:p>
                      <a:pPr algn="ctr">
                        <a:lnSpc>
                          <a:spcPts val="2200"/>
                        </a:lnSpc>
                        <a:spcAft>
                          <a:spcPts val="0"/>
                        </a:spcAft>
                      </a:pPr>
                      <a:r>
                        <a:rPr lang="zh-CN" sz="1200" dirty="0">
                          <a:effectLst/>
                        </a:rPr>
                        <a:t>廊坊</a:t>
                      </a:r>
                      <a:endParaRPr lang="zh-CN" sz="1600" dirty="0">
                        <a:effectLst/>
                        <a:latin typeface="Times New Roman" charset="0"/>
                        <a:ea typeface="宋体" charset="-122"/>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dirty="0">
                          <a:effectLst/>
                        </a:rPr>
                        <a:t>66.69%</a:t>
                      </a:r>
                      <a:endParaRPr lang="zh-CN" sz="160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a:effectLst/>
                        </a:rPr>
                        <a:t>65.79%</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200">
                          <a:effectLst/>
                        </a:rPr>
                        <a:t>唐山</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a:effectLst/>
                        </a:rPr>
                        <a:t>64.87%</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a:effectLst/>
                        </a:rPr>
                        <a:t>65.38%</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17498">
                <a:tc>
                  <a:txBody>
                    <a:bodyPr/>
                    <a:lstStyle/>
                    <a:p>
                      <a:pPr algn="ctr">
                        <a:lnSpc>
                          <a:spcPts val="2200"/>
                        </a:lnSpc>
                        <a:spcAft>
                          <a:spcPts val="0"/>
                        </a:spcAft>
                      </a:pPr>
                      <a:r>
                        <a:rPr lang="zh-CN" sz="1200">
                          <a:effectLst/>
                        </a:rPr>
                        <a:t>衡水</a:t>
                      </a:r>
                      <a:endParaRPr lang="zh-CN" sz="1600">
                        <a:effectLst/>
                        <a:latin typeface="Times New Roman" charset="0"/>
                        <a:ea typeface="宋体" charset="-122"/>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a:effectLst/>
                        </a:rPr>
                        <a:t>79.37%</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dirty="0">
                          <a:effectLst/>
                        </a:rPr>
                        <a:t>64.44%</a:t>
                      </a:r>
                      <a:endParaRPr lang="zh-CN" sz="160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200">
                          <a:effectLst/>
                        </a:rPr>
                        <a:t>沧州</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dirty="0">
                          <a:effectLst/>
                        </a:rPr>
                        <a:t>64.92%</a:t>
                      </a:r>
                      <a:endParaRPr lang="zh-CN" sz="160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a:effectLst/>
                        </a:rPr>
                        <a:t>69.23%</a:t>
                      </a:r>
                      <a:endParaRPr lang="zh-CN" sz="160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17498">
                <a:tc>
                  <a:txBody>
                    <a:bodyPr/>
                    <a:lstStyle/>
                    <a:p>
                      <a:pPr algn="ctr">
                        <a:lnSpc>
                          <a:spcPts val="2200"/>
                        </a:lnSpc>
                        <a:spcAft>
                          <a:spcPts val="0"/>
                        </a:spcAft>
                      </a:pPr>
                      <a:r>
                        <a:rPr lang="zh-CN" sz="1200" dirty="0">
                          <a:effectLst/>
                        </a:rPr>
                        <a:t>石家庄</a:t>
                      </a:r>
                      <a:endParaRPr lang="zh-CN" sz="1600" dirty="0">
                        <a:effectLst/>
                        <a:latin typeface="Times New Roman" charset="0"/>
                        <a:ea typeface="宋体" charset="-122"/>
                      </a:endParaRPr>
                    </a:p>
                  </a:txBody>
                  <a:tcPr marL="68580" marR="6858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dirty="0">
                          <a:effectLst/>
                        </a:rPr>
                        <a:t>89.43%</a:t>
                      </a:r>
                      <a:endParaRPr lang="zh-CN" sz="160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dirty="0">
                          <a:effectLst/>
                        </a:rPr>
                        <a:t>72.09%</a:t>
                      </a:r>
                      <a:endParaRPr lang="zh-CN" sz="160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zh-CN" sz="1200" dirty="0">
                          <a:effectLst/>
                        </a:rPr>
                        <a:t>保定</a:t>
                      </a:r>
                      <a:endParaRPr lang="zh-CN" sz="160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dirty="0">
                          <a:effectLst/>
                        </a:rPr>
                        <a:t>89.19%</a:t>
                      </a:r>
                      <a:endParaRPr lang="zh-CN" sz="160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ts val="2200"/>
                        </a:lnSpc>
                        <a:spcAft>
                          <a:spcPts val="0"/>
                        </a:spcAft>
                      </a:pPr>
                      <a:r>
                        <a:rPr lang="en-US" sz="1200" dirty="0">
                          <a:effectLst/>
                        </a:rPr>
                        <a:t>53.66%</a:t>
                      </a:r>
                      <a:endParaRPr lang="zh-CN" sz="1600" dirty="0">
                        <a:effectLst/>
                        <a:latin typeface="Times New Roman" charset="0"/>
                        <a:ea typeface="宋体" charset="-122"/>
                      </a:endParaRPr>
                    </a:p>
                  </a:txBody>
                  <a:tcPr marL="68580" marR="6858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bl>
          </a:graphicData>
        </a:graphic>
      </p:graphicFrame>
      <p:pic>
        <p:nvPicPr>
          <p:cNvPr id="5" name="图片 4"/>
          <p:cNvPicPr>
            <a:picLocks noChangeAspect="1"/>
          </p:cNvPicPr>
          <p:nvPr/>
        </p:nvPicPr>
        <p:blipFill>
          <a:blip r:embed="rId5"/>
          <a:stretch>
            <a:fillRect/>
          </a:stretch>
        </p:blipFill>
        <p:spPr>
          <a:xfrm>
            <a:off x="733423" y="1024037"/>
            <a:ext cx="4608020" cy="5773514"/>
          </a:xfrm>
          <a:prstGeom prst="rect">
            <a:avLst/>
          </a:prstGeom>
        </p:spPr>
      </p:pic>
    </p:spTree>
    <p:extLst>
      <p:ext uri="{BB962C8B-B14F-4D97-AF65-F5344CB8AC3E}">
        <p14:creationId xmlns:p14="http://schemas.microsoft.com/office/powerpoint/2010/main" val="1308657150"/>
      </p:ext>
    </p:extLst>
  </p:cSld>
  <p:clrMapOvr>
    <a:masterClrMapping/>
  </p:clrMapOvr>
  <p:transition spd="slow" advTm="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3873289" y="1553354"/>
            <a:ext cx="7848872" cy="615553"/>
          </a:xfrm>
          <a:prstGeom prst="rect">
            <a:avLst/>
          </a:prstGeom>
          <a:noFill/>
        </p:spPr>
        <p:txBody>
          <a:bodyPr wrap="square" lIns="0" tIns="0" rIns="0" bIns="0" rtlCol="0">
            <a:spAutoFit/>
          </a:bodyPr>
          <a:lstStyle/>
          <a:p>
            <a:pPr algn="ctr"/>
            <a:r>
              <a:rPr lang="zh-CN" altLang="en-US" sz="4000" dirty="0" smtClean="0">
                <a:solidFill>
                  <a:schemeClr val="accent1"/>
                </a:solidFill>
                <a:latin typeface="微软雅黑" panose="020B0503020204020204" pitchFamily="34" charset="-122"/>
                <a:ea typeface="微软雅黑" panose="020B0503020204020204" pitchFamily="34" charset="-122"/>
                <a:cs typeface="+mn-ea"/>
              </a:rPr>
              <a:t>大气污染</a:t>
            </a:r>
            <a:r>
              <a:rPr lang="zh-CN" altLang="en-US" sz="4000" dirty="0">
                <a:solidFill>
                  <a:schemeClr val="accent1"/>
                </a:solidFill>
                <a:latin typeface="微软雅黑" panose="020B0503020204020204" pitchFamily="34" charset="-122"/>
                <a:ea typeface="微软雅黑" panose="020B0503020204020204" pitchFamily="34" charset="-122"/>
                <a:cs typeface="+mn-ea"/>
              </a:rPr>
              <a:t>物传播网络关键节点挖掘</a:t>
            </a:r>
            <a:endParaRPr lang="en-GB" altLang="zh-CN" sz="40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1676847" y="1384077"/>
            <a:ext cx="219644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cap="all" spc="300" dirty="0" smtClean="0">
                <a:solidFill>
                  <a:schemeClr val="accent1"/>
                </a:solidFill>
                <a:latin typeface="Impact" panose="020B0806030902050204" pitchFamily="34" charset="0"/>
                <a:cs typeface="Arial" panose="020B0604020202020204" pitchFamily="34" charset="0"/>
              </a:rPr>
              <a:t>04</a:t>
            </a:r>
            <a:endParaRPr lang="zh-CN" altLang="en-US" sz="9600" cap="all" spc="300"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 name="文本框 1"/>
          <p:cNvSpPr txBox="1"/>
          <p:nvPr/>
        </p:nvSpPr>
        <p:spPr>
          <a:xfrm>
            <a:off x="3903569" y="2555144"/>
            <a:ext cx="2483565" cy="825932"/>
          </a:xfrm>
          <a:prstGeom prst="rect">
            <a:avLst/>
          </a:prstGeom>
          <a:noFill/>
        </p:spPr>
        <p:txBody>
          <a:bodyPr wrap="none" rtlCol="0">
            <a:spAutoFit/>
          </a:bodyPr>
          <a:lstStyle/>
          <a:p>
            <a:pPr marL="285750" indent="-285750">
              <a:lnSpc>
                <a:spcPct val="140000"/>
              </a:lnSpc>
              <a:buFont typeface="Arial" charset="0"/>
              <a:buChar char="•"/>
            </a:pPr>
            <a:r>
              <a:rPr kumimoji="1" lang="en-US" altLang="zh-CN" dirty="0" smtClean="0">
                <a:solidFill>
                  <a:schemeClr val="accent6"/>
                </a:solidFill>
                <a:latin typeface="+mn-ea"/>
                <a:ea typeface="+mn-ea"/>
              </a:rPr>
              <a:t>PageRank</a:t>
            </a:r>
            <a:r>
              <a:rPr kumimoji="1" lang="zh-CN" altLang="en-US" dirty="0" smtClean="0">
                <a:solidFill>
                  <a:schemeClr val="accent6"/>
                </a:solidFill>
                <a:latin typeface="+mn-ea"/>
                <a:ea typeface="+mn-ea"/>
              </a:rPr>
              <a:t>算法改进</a:t>
            </a:r>
            <a:endParaRPr kumimoji="1" lang="en-US" altLang="zh-CN" dirty="0" smtClean="0">
              <a:solidFill>
                <a:schemeClr val="accent6"/>
              </a:solidFill>
              <a:latin typeface="+mn-ea"/>
              <a:ea typeface="+mn-ea"/>
            </a:endParaRPr>
          </a:p>
          <a:p>
            <a:pPr marL="285750" indent="-285750">
              <a:lnSpc>
                <a:spcPct val="140000"/>
              </a:lnSpc>
              <a:buFont typeface="Arial" charset="0"/>
              <a:buChar char="•"/>
            </a:pPr>
            <a:r>
              <a:rPr kumimoji="1" lang="en-US" altLang="zh-CN" dirty="0" err="1" smtClean="0">
                <a:solidFill>
                  <a:schemeClr val="accent6"/>
                </a:solidFill>
                <a:latin typeface="+mn-ea"/>
                <a:ea typeface="+mn-ea"/>
              </a:rPr>
              <a:t>StationRank</a:t>
            </a:r>
            <a:r>
              <a:rPr kumimoji="1" lang="zh-CN" altLang="en-US" dirty="0" smtClean="0">
                <a:solidFill>
                  <a:schemeClr val="accent6"/>
                </a:solidFill>
                <a:latin typeface="+mn-ea"/>
                <a:ea typeface="+mn-ea"/>
              </a:rPr>
              <a:t>算法</a:t>
            </a:r>
            <a:endParaRPr kumimoji="1" lang="zh-CN" altLang="en-US" dirty="0">
              <a:solidFill>
                <a:schemeClr val="accent6"/>
              </a:solidFill>
              <a:latin typeface="+mn-ea"/>
              <a:ea typeface="+mn-ea"/>
            </a:endParaRPr>
          </a:p>
        </p:txBody>
      </p:sp>
    </p:spTree>
    <p:extLst>
      <p:ext uri="{BB962C8B-B14F-4D97-AF65-F5344CB8AC3E}">
        <p14:creationId xmlns:p14="http://schemas.microsoft.com/office/powerpoint/2010/main" val="67188799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5"/>
                                        </p:tgtEl>
                                      </p:cBhvr>
                                    </p:animEffect>
                                    <p:animScale>
                                      <p:cBhvr>
                                        <p:cTn id="15" dur="250" autoRev="1" fill="hold"/>
                                        <p:tgtEl>
                                          <p:spTgt spid="15"/>
                                        </p:tgtEl>
                                      </p:cBhvr>
                                      <p:by x="105000" y="105000"/>
                                    </p:animScale>
                                  </p:childTnLst>
                                </p:cTn>
                              </p:par>
                            </p:childTnLst>
                          </p:cTn>
                        </p:par>
                        <p:par>
                          <p:cTn id="16" fill="hold">
                            <p:stCondLst>
                              <p:cond delay="105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13"/>
                                        </p:tgtEl>
                                        <p:attrNameLst>
                                          <p:attrName>style.visibility</p:attrName>
                                        </p:attrNameLst>
                                      </p:cBhvr>
                                      <p:to>
                                        <p:strVal val="visible"/>
                                      </p:to>
                                    </p:set>
                                    <p:animEffect transition="in" filter="wipe(left)">
                                      <p:cBhvr>
                                        <p:cTn id="19" dur="200"/>
                                        <p:tgtEl>
                                          <p:spTgt spid="1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任意多边形 36"/>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Content Placeholder 2"/>
          <p:cNvSpPr txBox="1">
            <a:spLocks/>
          </p:cNvSpPr>
          <p:nvPr/>
        </p:nvSpPr>
        <p:spPr>
          <a:xfrm>
            <a:off x="742285" y="255259"/>
            <a:ext cx="3067050" cy="307777"/>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PageRank</a:t>
            </a:r>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算法改进</a:t>
            </a:r>
            <a:endPar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8" name="图片 47"/>
          <p:cNvPicPr>
            <a:picLocks noChangeAspect="1"/>
          </p:cNvPicPr>
          <p:nvPr/>
        </p:nvPicPr>
        <p:blipFill>
          <a:blip r:embed="rId5"/>
          <a:stretch>
            <a:fillRect/>
          </a:stretch>
        </p:blipFill>
        <p:spPr>
          <a:xfrm>
            <a:off x="1388815" y="1744117"/>
            <a:ext cx="4268776" cy="3441700"/>
          </a:xfrm>
          <a:prstGeom prst="rect">
            <a:avLst/>
          </a:prstGeom>
          <a:ln>
            <a:noFill/>
          </a:ln>
          <a:effectLst>
            <a:outerShdw blurRad="292100" dist="139700" dir="2700000" algn="tl" rotWithShape="0">
              <a:srgbClr val="333333">
                <a:alpha val="65000"/>
              </a:srgbClr>
            </a:outerShdw>
          </a:effectLst>
        </p:spPr>
      </p:pic>
      <p:sp>
        <p:nvSpPr>
          <p:cNvPr id="52" name="文本框 51"/>
          <p:cNvSpPr txBox="1"/>
          <p:nvPr/>
        </p:nvSpPr>
        <p:spPr>
          <a:xfrm>
            <a:off x="2275810" y="5776565"/>
            <a:ext cx="2494786" cy="369332"/>
          </a:xfrm>
          <a:prstGeom prst="rect">
            <a:avLst/>
          </a:prstGeom>
          <a:noFill/>
        </p:spPr>
        <p:txBody>
          <a:bodyPr wrap="none" rtlCol="0">
            <a:spAutoFit/>
          </a:bodyPr>
          <a:lstStyle/>
          <a:p>
            <a:r>
              <a:rPr lang="en-US" altLang="zh-CN" dirty="0">
                <a:solidFill>
                  <a:srgbClr val="222B33"/>
                </a:solidFill>
                <a:latin typeface="微软雅黑" panose="020B0503020204020204" pitchFamily="34" charset="-122"/>
                <a:ea typeface="微软雅黑" panose="020B0503020204020204" pitchFamily="34" charset="-122"/>
              </a:rPr>
              <a:t>PageRank </a:t>
            </a:r>
            <a:r>
              <a:rPr lang="zh-CN" altLang="en-US" dirty="0">
                <a:solidFill>
                  <a:srgbClr val="222B33"/>
                </a:solidFill>
                <a:latin typeface="微软雅黑" panose="020B0503020204020204" pitchFamily="34" charset="-122"/>
                <a:ea typeface="微软雅黑" panose="020B0503020204020204" pitchFamily="34" charset="-122"/>
              </a:rPr>
              <a:t>原理示意图</a:t>
            </a:r>
          </a:p>
        </p:txBody>
      </p:sp>
      <p:grpSp>
        <p:nvGrpSpPr>
          <p:cNvPr id="14" name="组 13"/>
          <p:cNvGrpSpPr/>
          <p:nvPr/>
        </p:nvGrpSpPr>
        <p:grpSpPr>
          <a:xfrm>
            <a:off x="6213351" y="1456085"/>
            <a:ext cx="6048672" cy="1251728"/>
            <a:chOff x="6213351" y="1456085"/>
            <a:chExt cx="6048672" cy="1251728"/>
          </a:xfrm>
        </p:grpSpPr>
        <p:pic>
          <p:nvPicPr>
            <p:cNvPr id="10" name="图片 9"/>
            <p:cNvPicPr>
              <a:picLocks noChangeAspect="1"/>
            </p:cNvPicPr>
            <p:nvPr/>
          </p:nvPicPr>
          <p:blipFill>
            <a:blip r:embed="rId6"/>
            <a:stretch>
              <a:fillRect/>
            </a:stretch>
          </p:blipFill>
          <p:spPr>
            <a:xfrm>
              <a:off x="6213351" y="1456085"/>
              <a:ext cx="2160240" cy="1251728"/>
            </a:xfrm>
            <a:prstGeom prst="rect">
              <a:avLst/>
            </a:prstGeom>
          </p:spPr>
        </p:pic>
        <p:pic>
          <p:nvPicPr>
            <p:cNvPr id="12" name="图片 11"/>
            <p:cNvPicPr>
              <a:picLocks noChangeAspect="1"/>
            </p:cNvPicPr>
            <p:nvPr/>
          </p:nvPicPr>
          <p:blipFill>
            <a:blip r:embed="rId7"/>
            <a:stretch>
              <a:fillRect/>
            </a:stretch>
          </p:blipFill>
          <p:spPr>
            <a:xfrm>
              <a:off x="9597727" y="1456085"/>
              <a:ext cx="2664296" cy="1249506"/>
            </a:xfrm>
            <a:prstGeom prst="rect">
              <a:avLst/>
            </a:prstGeom>
          </p:spPr>
        </p:pic>
        <p:sp>
          <p:nvSpPr>
            <p:cNvPr id="13" name="右箭头 12"/>
            <p:cNvSpPr/>
            <p:nvPr/>
          </p:nvSpPr>
          <p:spPr>
            <a:xfrm>
              <a:off x="8416519" y="1901330"/>
              <a:ext cx="936104" cy="359015"/>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8" name="图片 17"/>
          <p:cNvPicPr>
            <a:picLocks noChangeAspect="1"/>
          </p:cNvPicPr>
          <p:nvPr/>
        </p:nvPicPr>
        <p:blipFill>
          <a:blip r:embed="rId8"/>
          <a:stretch>
            <a:fillRect/>
          </a:stretch>
        </p:blipFill>
        <p:spPr>
          <a:xfrm>
            <a:off x="6976359" y="3040261"/>
            <a:ext cx="4752528" cy="1383060"/>
          </a:xfrm>
          <a:prstGeom prst="rect">
            <a:avLst/>
          </a:prstGeom>
        </p:spPr>
      </p:pic>
      <mc:AlternateContent xmlns:mc="http://schemas.openxmlformats.org/markup-compatibility/2006" xmlns:a14="http://schemas.microsoft.com/office/drawing/2010/main">
        <mc:Choice Requires="a14">
          <p:sp>
            <p:nvSpPr>
              <p:cNvPr id="19" name="文本框 18"/>
              <p:cNvSpPr txBox="1"/>
              <p:nvPr/>
            </p:nvSpPr>
            <p:spPr>
              <a:xfrm>
                <a:off x="6573391" y="4696445"/>
                <a:ext cx="6120680" cy="1990801"/>
              </a:xfrm>
              <a:prstGeom prst="rect">
                <a:avLst/>
              </a:prstGeom>
              <a:noFill/>
            </p:spPr>
            <p:txBody>
              <a:bodyPr wrap="square" rtlCol="0">
                <a:spAutoFit/>
              </a:bodyPr>
              <a:lstStyle/>
              <a:p>
                <a:pPr>
                  <a:lnSpc>
                    <a:spcPct val="140000"/>
                  </a:lnSpc>
                </a:pPr>
                <a14:m>
                  <m:oMathPara xmlns:m="http://schemas.openxmlformats.org/officeDocument/2006/math">
                    <m:oMathParaPr>
                      <m:jc m:val="left"/>
                    </m:oMathParaPr>
                    <m:oMath xmlns:m="http://schemas.openxmlformats.org/officeDocument/2006/math">
                      <m:r>
                        <a:rPr kumimoji="1" lang="en-US" altLang="zh-CN" i="1" smtClean="0">
                          <a:latin typeface="Cambria Math" charset="0"/>
                        </a:rPr>
                        <m:t>𝑆𝑅</m:t>
                      </m:r>
                      <m:d>
                        <m:dPr>
                          <m:ctrlPr>
                            <a:rPr kumimoji="1" lang="en-US" altLang="zh-CN" b="0" i="1" smtClean="0">
                              <a:latin typeface="Cambria Math" charset="0"/>
                            </a:rPr>
                          </m:ctrlPr>
                        </m:dPr>
                        <m:e>
                          <m:r>
                            <m:rPr>
                              <m:sty m:val="p"/>
                            </m:rPr>
                            <a:rPr kumimoji="1" lang="en-US" altLang="zh-CN" b="0" i="0" smtClean="0">
                              <a:latin typeface="Cambria Math" charset="0"/>
                            </a:rPr>
                            <m:t>i</m:t>
                          </m:r>
                        </m:e>
                      </m:d>
                      <m:r>
                        <a:rPr kumimoji="1" lang="en-US" altLang="zh-CN" b="0" i="0" smtClean="0">
                          <a:latin typeface="Cambria Math" charset="0"/>
                        </a:rPr>
                        <m:t>:</m:t>
                      </m:r>
                      <m:r>
                        <m:rPr>
                          <m:nor/>
                        </m:rPr>
                        <a:rPr lang="zh-CN" altLang="en-US"/>
                        <m:t>监测站</m:t>
                      </m:r>
                      <m:r>
                        <m:rPr>
                          <m:sty m:val="p"/>
                        </m:rPr>
                        <a:rPr lang="en-US" altLang="zh-CN" i="1">
                          <a:latin typeface="Cambria Math" charset="0"/>
                        </a:rPr>
                        <m:t>i</m:t>
                      </m:r>
                      <m:r>
                        <m:rPr>
                          <m:nor/>
                        </m:rPr>
                        <a:rPr lang="zh-CN" altLang="en-US"/>
                        <m:t>的 </m:t>
                      </m:r>
                      <m:r>
                        <m:rPr>
                          <m:nor/>
                        </m:rPr>
                        <a:rPr lang="en-US" altLang="zh-CN">
                          <a:latin typeface="Times New Roman" charset="0"/>
                          <a:ea typeface="Times New Roman" charset="0"/>
                          <a:cs typeface="Times New Roman" charset="0"/>
                        </a:rPr>
                        <m:t>StationRank</m:t>
                      </m:r>
                      <m:r>
                        <m:rPr>
                          <m:nor/>
                        </m:rPr>
                        <a:rPr lang="en-US" altLang="zh-CN"/>
                        <m:t> </m:t>
                      </m:r>
                      <m:r>
                        <m:rPr>
                          <m:nor/>
                        </m:rPr>
                        <a:rPr lang="zh-CN" altLang="en-US"/>
                        <m:t>值 </m:t>
                      </m:r>
                    </m:oMath>
                  </m:oMathPara>
                </a14:m>
                <a:endParaRPr lang="en-US" altLang="zh-CN" dirty="0"/>
              </a:p>
              <a:p>
                <a:pPr>
                  <a:lnSpc>
                    <a:spcPct val="140000"/>
                  </a:lnSpc>
                </a:pPr>
                <a14:m>
                  <m:oMath xmlns:m="http://schemas.openxmlformats.org/officeDocument/2006/math">
                    <m:r>
                      <a:rPr kumimoji="1" lang="en-US" altLang="zh-CN" i="1">
                        <a:latin typeface="Cambria Math" charset="0"/>
                      </a:rPr>
                      <m:t>𝑆𝑅</m:t>
                    </m:r>
                    <m:d>
                      <m:dPr>
                        <m:ctrlPr>
                          <a:rPr kumimoji="1" lang="en-US" altLang="zh-CN" i="1">
                            <a:latin typeface="Cambria Math" charset="0"/>
                          </a:rPr>
                        </m:ctrlPr>
                      </m:dPr>
                      <m:e>
                        <m:r>
                          <m:rPr>
                            <m:sty m:val="p"/>
                          </m:rPr>
                          <a:rPr kumimoji="1" lang="en-US" altLang="zh-CN" b="0" i="0" smtClean="0">
                            <a:latin typeface="Cambria Math" charset="0"/>
                          </a:rPr>
                          <m:t>j</m:t>
                        </m:r>
                      </m:e>
                    </m:d>
                    <m:r>
                      <a:rPr kumimoji="1" lang="en-US" altLang="zh-CN">
                        <a:latin typeface="Cambria Math" charset="0"/>
                      </a:rPr>
                      <m:t>:</m:t>
                    </m:r>
                  </m:oMath>
                </a14:m>
                <a:r>
                  <a:rPr lang="zh-CN" altLang="en-US" dirty="0"/>
                  <a:t>大气污染物输送</a:t>
                </a:r>
                <a:r>
                  <a:rPr lang="zh-CN" altLang="en-US" dirty="0" smtClean="0"/>
                  <a:t>路径</a:t>
                </a:r>
                <a14:m>
                  <m:oMath xmlns:m="http://schemas.openxmlformats.org/officeDocument/2006/math">
                    <m:r>
                      <m:rPr>
                        <m:sty m:val="p"/>
                      </m:rPr>
                      <a:rPr lang="en-US" altLang="zh-CN" i="1" dirty="0">
                        <a:latin typeface="Cambria Math" charset="0"/>
                        <a:ea typeface="Times New Roman" charset="0"/>
                        <a:cs typeface="Times New Roman" charset="0"/>
                      </a:rPr>
                      <m:t>j</m:t>
                    </m:r>
                    <m:r>
                      <a:rPr lang="is-IS" altLang="zh-CN" i="1" dirty="0" smtClean="0">
                        <a:latin typeface="Cambria Math" charset="0"/>
                        <a:ea typeface="Times New Roman" charset="0"/>
                        <a:cs typeface="Times New Roman" charset="0"/>
                      </a:rPr>
                      <m:t>→</m:t>
                    </m:r>
                    <m:r>
                      <m:rPr>
                        <m:sty m:val="p"/>
                      </m:rPr>
                      <a:rPr lang="en-US" altLang="zh-CN" i="1" dirty="0">
                        <a:latin typeface="Cambria Math" charset="0"/>
                        <a:ea typeface="Times New Roman" charset="0"/>
                        <a:cs typeface="Times New Roman" charset="0"/>
                      </a:rPr>
                      <m:t>i</m:t>
                    </m:r>
                  </m:oMath>
                </a14:m>
                <a:r>
                  <a:rPr lang="zh-CN" altLang="en-US" dirty="0" smtClean="0"/>
                  <a:t>中</a:t>
                </a:r>
                <a:r>
                  <a:rPr lang="zh-CN" altLang="en-US" dirty="0"/>
                  <a:t>监测站</a:t>
                </a:r>
                <a:r>
                  <a:rPr lang="en-US" altLang="zh-CN" i="1" dirty="0"/>
                  <a:t>j</a:t>
                </a:r>
                <a:r>
                  <a:rPr lang="zh-CN" altLang="en-US" dirty="0"/>
                  <a:t>的 </a:t>
                </a:r>
                <a:r>
                  <a:rPr lang="en-US" altLang="zh-CN" dirty="0" err="1">
                    <a:latin typeface="Times New Roman" charset="0"/>
                    <a:ea typeface="Times New Roman" charset="0"/>
                    <a:cs typeface="Times New Roman" charset="0"/>
                  </a:rPr>
                  <a:t>StationRank</a:t>
                </a:r>
                <a:r>
                  <a:rPr lang="en-US" altLang="zh-CN" dirty="0">
                    <a:latin typeface="Times New Roman" charset="0"/>
                    <a:ea typeface="Times New Roman" charset="0"/>
                    <a:cs typeface="Times New Roman" charset="0"/>
                  </a:rPr>
                  <a:t> </a:t>
                </a:r>
                <a:r>
                  <a:rPr lang="zh-CN" altLang="en-US" dirty="0"/>
                  <a:t>值 </a:t>
                </a:r>
                <a:endParaRPr kumimoji="1" lang="en-US" altLang="zh-CN" i="1" dirty="0"/>
              </a:p>
              <a:p>
                <a:pPr>
                  <a:lnSpc>
                    <a:spcPct val="140000"/>
                  </a:lnSpc>
                </a:pPr>
                <a14:m>
                  <m:oMath xmlns:m="http://schemas.openxmlformats.org/officeDocument/2006/math">
                    <m:r>
                      <a:rPr kumimoji="1" lang="en-US" altLang="zh-CN" i="1" smtClean="0">
                        <a:latin typeface="Cambria Math" charset="0"/>
                        <a:ea typeface="Cambria Math" charset="0"/>
                        <a:cs typeface="Cambria Math" charset="0"/>
                      </a:rPr>
                      <m:t>𝛽</m:t>
                    </m:r>
                    <m:r>
                      <a:rPr kumimoji="1" lang="en-US" altLang="zh-CN" b="0" i="1" smtClean="0">
                        <a:latin typeface="Cambria Math" charset="0"/>
                        <a:ea typeface="Cambria Math" charset="0"/>
                        <a:cs typeface="Cambria Math" charset="0"/>
                      </a:rPr>
                      <m:t>:</m:t>
                    </m:r>
                  </m:oMath>
                </a14:m>
                <a:r>
                  <a:rPr lang="zh-CN" altLang="en-US" dirty="0"/>
                  <a:t>监测站当地发生污染的概率 </a:t>
                </a:r>
                <a:endParaRPr kumimoji="1" lang="en-US" altLang="zh-CN" b="0" i="1" dirty="0" smtClean="0">
                  <a:ea typeface="Cambria Math" charset="0"/>
                  <a:cs typeface="Cambria Math" charset="0"/>
                </a:endParaRPr>
              </a:p>
              <a:p>
                <a:pPr>
                  <a:lnSpc>
                    <a:spcPct val="140000"/>
                  </a:lnSpc>
                </a:pPr>
                <a14:m>
                  <m:oMath xmlns:m="http://schemas.openxmlformats.org/officeDocument/2006/math">
                    <m:r>
                      <a:rPr kumimoji="1" lang="en-US" altLang="zh-CN" i="1" smtClean="0">
                        <a:latin typeface="Cambria Math" charset="0"/>
                        <a:ea typeface="Cambria Math" charset="0"/>
                        <a:cs typeface="Cambria Math" charset="0"/>
                      </a:rPr>
                      <m:t>𝛼</m:t>
                    </m:r>
                    <m:r>
                      <a:rPr kumimoji="1" lang="en-US" altLang="zh-CN" b="0" i="1" smtClean="0">
                        <a:latin typeface="Cambria Math" charset="0"/>
                        <a:ea typeface="Cambria Math" charset="0"/>
                        <a:cs typeface="Cambria Math" charset="0"/>
                      </a:rPr>
                      <m:t>:</m:t>
                    </m:r>
                  </m:oMath>
                </a14:m>
                <a:r>
                  <a:rPr kumimoji="1" lang="zh-CN" altLang="en-US" b="0" dirty="0" smtClean="0">
                    <a:ea typeface="Cambria Math" charset="0"/>
                    <a:cs typeface="Cambria Math" charset="0"/>
                  </a:rPr>
                  <a:t>调节参数，本文中取</a:t>
                </a:r>
                <a:r>
                  <a:rPr kumimoji="1" lang="en-US" altLang="zh-CN" b="0" dirty="0" smtClean="0">
                    <a:latin typeface="Times New Roman" charset="0"/>
                    <a:ea typeface="Times New Roman" charset="0"/>
                    <a:cs typeface="Times New Roman" charset="0"/>
                  </a:rPr>
                  <a:t>0.85</a:t>
                </a:r>
              </a:p>
              <a:p>
                <a:pPr>
                  <a:lnSpc>
                    <a:spcPct val="140000"/>
                  </a:lnSpc>
                </a:pPr>
                <a14:m>
                  <m:oMath xmlns:m="http://schemas.openxmlformats.org/officeDocument/2006/math">
                    <m:r>
                      <a:rPr kumimoji="1" lang="en-US" altLang="zh-CN" b="0" i="1" smtClean="0">
                        <a:latin typeface="Cambria Math" charset="0"/>
                      </a:rPr>
                      <m:t>𝑛</m:t>
                    </m:r>
                    <m:r>
                      <a:rPr kumimoji="1" lang="en-US" altLang="zh-CN" b="0" i="1" smtClean="0">
                        <a:latin typeface="Cambria Math" charset="0"/>
                      </a:rPr>
                      <m:t>:</m:t>
                    </m:r>
                  </m:oMath>
                </a14:m>
                <a:r>
                  <a:rPr lang="zh-CN" altLang="en-US" dirty="0"/>
                  <a:t>污染物传播网络中的所有站点 </a:t>
                </a:r>
              </a:p>
            </p:txBody>
          </p:sp>
        </mc:Choice>
        <mc:Fallback xmlns="">
          <p:sp>
            <p:nvSpPr>
              <p:cNvPr id="19" name="文本框 18"/>
              <p:cNvSpPr txBox="1">
                <a:spLocks noRot="1" noChangeAspect="1" noMove="1" noResize="1" noEditPoints="1" noAdjustHandles="1" noChangeArrowheads="1" noChangeShapeType="1" noTextEdit="1"/>
              </p:cNvSpPr>
              <p:nvPr/>
            </p:nvSpPr>
            <p:spPr>
              <a:xfrm>
                <a:off x="6573391" y="4696445"/>
                <a:ext cx="6120680" cy="1990801"/>
              </a:xfrm>
              <a:prstGeom prst="rect">
                <a:avLst/>
              </a:prstGeom>
              <a:blipFill rotWithShape="0">
                <a:blip r:embed="rId9"/>
                <a:stretch>
                  <a:fillRect l="-299" b="-2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637342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36"/>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Content Placeholder 2"/>
          <p:cNvSpPr txBox="1">
            <a:spLocks/>
          </p:cNvSpPr>
          <p:nvPr/>
        </p:nvSpPr>
        <p:spPr>
          <a:xfrm>
            <a:off x="727834" y="258403"/>
            <a:ext cx="3067050" cy="307777"/>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000" dirty="0" err="1"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StationRank</a:t>
            </a:r>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算法</a:t>
            </a:r>
            <a:endPar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2" name="图表 61"/>
              <p:cNvGraphicFramePr/>
              <p:nvPr>
                <p:extLst>
                  <p:ext uri="{D42A27DB-BD31-4B8C-83A1-F6EECF244321}">
                    <p14:modId xmlns:p14="http://schemas.microsoft.com/office/powerpoint/2010/main" val="793382577"/>
                  </p:ext>
                </p:extLst>
              </p:nvPr>
            </p:nvGraphicFramePr>
            <p:xfrm>
              <a:off x="749299" y="1282699"/>
              <a:ext cx="11656739" cy="5213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62" name="图表 61"/>
              <p:cNvGraphicFramePr/>
              <p:nvPr>
                <p:extLst>
                  <p:ext uri="{D42A27DB-BD31-4B8C-83A1-F6EECF244321}">
                    <p14:modId xmlns:p14="http://schemas.microsoft.com/office/powerpoint/2010/main" val="793382577"/>
                  </p:ext>
                </p:extLst>
              </p:nvPr>
            </p:nvGraphicFramePr>
            <p:xfrm>
              <a:off x="749299" y="1282699"/>
              <a:ext cx="11656739" cy="521394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spTree>
    <p:extLst>
      <p:ext uri="{BB962C8B-B14F-4D97-AF65-F5344CB8AC3E}">
        <p14:creationId xmlns:p14="http://schemas.microsoft.com/office/powerpoint/2010/main" val="152000363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2"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36"/>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Content Placeholder 2"/>
          <p:cNvSpPr txBox="1">
            <a:spLocks/>
          </p:cNvSpPr>
          <p:nvPr/>
        </p:nvSpPr>
        <p:spPr>
          <a:xfrm>
            <a:off x="727834" y="258403"/>
            <a:ext cx="3067050" cy="307777"/>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实验结果</a:t>
            </a:r>
            <a:endPar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868248173"/>
              </p:ext>
            </p:extLst>
          </p:nvPr>
        </p:nvGraphicFramePr>
        <p:xfrm>
          <a:off x="1100783" y="1600101"/>
          <a:ext cx="10814110" cy="4685884"/>
        </p:xfrm>
        <a:graphic>
          <a:graphicData uri="http://schemas.openxmlformats.org/drawingml/2006/table">
            <a:tbl>
              <a:tblPr firstRow="1" firstCol="1" bandRow="1">
                <a:tableStyleId>{93296810-A885-4BE3-A3E7-6D5BEEA58F35}</a:tableStyleId>
              </a:tblPr>
              <a:tblGrid>
                <a:gridCol w="789173"/>
                <a:gridCol w="2025420"/>
                <a:gridCol w="1590551"/>
                <a:gridCol w="1296398"/>
                <a:gridCol w="720080"/>
                <a:gridCol w="1762536"/>
                <a:gridCol w="1314976"/>
                <a:gridCol w="1314976"/>
              </a:tblGrid>
              <a:tr h="576064">
                <a:tc>
                  <a:txBody>
                    <a:bodyPr/>
                    <a:lstStyle/>
                    <a:p>
                      <a:pPr algn="ctr">
                        <a:lnSpc>
                          <a:spcPts val="2200"/>
                        </a:lnSpc>
                        <a:spcAft>
                          <a:spcPts val="0"/>
                        </a:spcAft>
                      </a:pPr>
                      <a:r>
                        <a:rPr lang="zh-CN" sz="1200" b="0">
                          <a:effectLst/>
                        </a:rPr>
                        <a:t>排名</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dirty="0">
                          <a:effectLst/>
                        </a:rPr>
                        <a:t>站名</a:t>
                      </a:r>
                      <a:endParaRPr lang="zh-CN" sz="1600" b="0" dirty="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dirty="0" err="1">
                          <a:effectLst/>
                        </a:rPr>
                        <a:t>StationRank</a:t>
                      </a:r>
                      <a:endParaRPr lang="zh-CN" sz="1600" b="0" dirty="0">
                        <a:effectLst/>
                        <a:latin typeface="Times New Roman" charset="0"/>
                        <a:ea typeface="宋体" charset="-122"/>
                      </a:endParaRPr>
                    </a:p>
                  </a:txBody>
                  <a:tcPr marL="68580" marR="68580" marT="0" marB="0" anchor="ctr"/>
                </a:tc>
                <a:tc>
                  <a:txBody>
                    <a:bodyPr/>
                    <a:lstStyle/>
                    <a:p>
                      <a:pPr marL="0" algn="ctr" defTabSz="914476" rtl="0" eaLnBrk="1" latinLnBrk="0" hangingPunct="1">
                        <a:lnSpc>
                          <a:spcPts val="2200"/>
                        </a:lnSpc>
                        <a:spcAft>
                          <a:spcPts val="0"/>
                        </a:spcAft>
                      </a:pPr>
                      <a:r>
                        <a:rPr lang="zh-CN" sz="1200" b="0" kern="1200" dirty="0">
                          <a:solidFill>
                            <a:schemeClr val="lt1"/>
                          </a:solidFill>
                          <a:effectLst/>
                          <a:latin typeface="+mn-lt"/>
                          <a:ea typeface="+mn-ea"/>
                          <a:cs typeface="+mn-cs"/>
                        </a:rPr>
                        <a:t>污染物超标率</a:t>
                      </a:r>
                    </a:p>
                  </a:txBody>
                  <a:tcPr marL="68580" marR="68580" marT="0" marB="0" anchor="ctr"/>
                </a:tc>
                <a:tc>
                  <a:txBody>
                    <a:bodyPr/>
                    <a:lstStyle/>
                    <a:p>
                      <a:pPr algn="ctr">
                        <a:lnSpc>
                          <a:spcPts val="2200"/>
                        </a:lnSpc>
                        <a:spcAft>
                          <a:spcPts val="0"/>
                        </a:spcAft>
                      </a:pPr>
                      <a:r>
                        <a:rPr lang="zh-CN" sz="1200" b="0">
                          <a:effectLst/>
                        </a:rPr>
                        <a:t>排名</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站名</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dirty="0" err="1">
                          <a:effectLst/>
                        </a:rPr>
                        <a:t>StationRank</a:t>
                      </a:r>
                      <a:endParaRPr lang="zh-CN" sz="1600" b="0" dirty="0">
                        <a:effectLst/>
                        <a:latin typeface="Times New Roman" charset="0"/>
                        <a:ea typeface="宋体" charset="-122"/>
                      </a:endParaRPr>
                    </a:p>
                  </a:txBody>
                  <a:tcPr marL="68580" marR="68580" marT="0" marB="0" anchor="ctr"/>
                </a:tc>
                <a:tc>
                  <a:txBody>
                    <a:bodyPr/>
                    <a:lstStyle/>
                    <a:p>
                      <a:pPr marL="0" algn="ctr" defTabSz="914476" rtl="0" eaLnBrk="1" latinLnBrk="0" hangingPunct="1">
                        <a:lnSpc>
                          <a:spcPts val="2200"/>
                        </a:lnSpc>
                        <a:spcAft>
                          <a:spcPts val="0"/>
                        </a:spcAft>
                      </a:pPr>
                      <a:r>
                        <a:rPr lang="zh-CN" sz="1200" b="0" kern="1200" dirty="0">
                          <a:solidFill>
                            <a:schemeClr val="lt1"/>
                          </a:solidFill>
                          <a:effectLst/>
                          <a:latin typeface="+mn-lt"/>
                          <a:ea typeface="+mn-ea"/>
                          <a:cs typeface="+mn-cs"/>
                        </a:rPr>
                        <a:t>污染物超标率</a:t>
                      </a:r>
                    </a:p>
                  </a:txBody>
                  <a:tcPr marL="68580" marR="68580" marT="0" marB="0" anchor="ctr"/>
                </a:tc>
              </a:tr>
              <a:tr h="410982">
                <a:tc>
                  <a:txBody>
                    <a:bodyPr/>
                    <a:lstStyle/>
                    <a:p>
                      <a:pPr algn="ctr">
                        <a:lnSpc>
                          <a:spcPts val="2200"/>
                        </a:lnSpc>
                        <a:spcAft>
                          <a:spcPts val="0"/>
                        </a:spcAft>
                      </a:pPr>
                      <a:r>
                        <a:rPr lang="en-US" sz="1200" b="0">
                          <a:effectLst/>
                        </a:rPr>
                        <a:t>1</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京西南琉璃河</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dirty="0">
                          <a:effectLst/>
                        </a:rPr>
                        <a:t>0.10534</a:t>
                      </a:r>
                      <a:endParaRPr lang="zh-CN" sz="1600" b="0" dirty="0">
                        <a:effectLst/>
                        <a:latin typeface="Times New Roman" charset="0"/>
                        <a:ea typeface="宋体" charset="-122"/>
                      </a:endParaRPr>
                    </a:p>
                  </a:txBody>
                  <a:tcPr marL="68580" marR="68580" marT="0" marB="0" anchor="ctr"/>
                </a:tc>
                <a:tc>
                  <a:txBody>
                    <a:bodyPr/>
                    <a:lstStyle/>
                    <a:p>
                      <a:pPr algn="ctr">
                        <a:spcAft>
                          <a:spcPts val="0"/>
                        </a:spcAft>
                      </a:pPr>
                      <a:r>
                        <a:rPr lang="en-US" sz="1200" b="0" kern="1200" dirty="0">
                          <a:solidFill>
                            <a:schemeClr val="dk1"/>
                          </a:solidFill>
                          <a:effectLst/>
                          <a:latin typeface="+mn-lt"/>
                          <a:ea typeface="+mn-ea"/>
                          <a:cs typeface="+mn-cs"/>
                        </a:rPr>
                        <a:t>33.05%</a:t>
                      </a:r>
                      <a:endParaRPr lang="zh-CN" sz="1200" b="0" kern="1200" dirty="0">
                        <a:solidFill>
                          <a:schemeClr val="dk1"/>
                        </a:solidFill>
                        <a:effectLst/>
                        <a:latin typeface="+mn-lt"/>
                        <a:ea typeface="+mn-ea"/>
                        <a:cs typeface="+mn-cs"/>
                      </a:endParaRPr>
                    </a:p>
                  </a:txBody>
                  <a:tcPr marL="68580" marR="68580" marT="0" marB="0" anchor="ctr"/>
                </a:tc>
                <a:tc>
                  <a:txBody>
                    <a:bodyPr/>
                    <a:lstStyle/>
                    <a:p>
                      <a:pPr algn="ctr">
                        <a:lnSpc>
                          <a:spcPts val="2200"/>
                        </a:lnSpc>
                        <a:spcAft>
                          <a:spcPts val="0"/>
                        </a:spcAft>
                      </a:pPr>
                      <a:r>
                        <a:rPr lang="en-US" sz="1200" b="0">
                          <a:effectLst/>
                        </a:rPr>
                        <a:t>11</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安平县环保局</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0.02253</a:t>
                      </a:r>
                      <a:endParaRPr lang="zh-CN" sz="1600" b="0">
                        <a:effectLst/>
                        <a:latin typeface="Times New Roman" charset="0"/>
                        <a:ea typeface="宋体" charset="-122"/>
                      </a:endParaRPr>
                    </a:p>
                  </a:txBody>
                  <a:tcPr marL="68580" marR="68580" marT="0" marB="0" anchor="ctr"/>
                </a:tc>
                <a:tc>
                  <a:txBody>
                    <a:bodyPr/>
                    <a:lstStyle/>
                    <a:p>
                      <a:pPr marL="0" algn="ctr" defTabSz="914476" rtl="0" eaLnBrk="1" latinLnBrk="0" hangingPunct="1">
                        <a:spcAft>
                          <a:spcPts val="0"/>
                        </a:spcAft>
                      </a:pPr>
                      <a:r>
                        <a:rPr lang="en-US" sz="1200" b="0" kern="1200" dirty="0">
                          <a:solidFill>
                            <a:schemeClr val="dk1"/>
                          </a:solidFill>
                          <a:effectLst/>
                          <a:latin typeface="+mn-lt"/>
                          <a:ea typeface="+mn-ea"/>
                          <a:cs typeface="+mn-cs"/>
                        </a:rPr>
                        <a:t>28.87%</a:t>
                      </a:r>
                      <a:endParaRPr lang="zh-CN" sz="1200" b="0" kern="1200" dirty="0">
                        <a:solidFill>
                          <a:schemeClr val="dk1"/>
                        </a:solidFill>
                        <a:effectLst/>
                        <a:latin typeface="+mn-lt"/>
                        <a:ea typeface="+mn-ea"/>
                        <a:cs typeface="+mn-cs"/>
                      </a:endParaRPr>
                    </a:p>
                  </a:txBody>
                  <a:tcPr marL="68580" marR="68580" marT="0" marB="0" anchor="ctr"/>
                </a:tc>
              </a:tr>
              <a:tr h="410982">
                <a:tc>
                  <a:txBody>
                    <a:bodyPr/>
                    <a:lstStyle/>
                    <a:p>
                      <a:pPr algn="ctr">
                        <a:lnSpc>
                          <a:spcPts val="2200"/>
                        </a:lnSpc>
                        <a:spcAft>
                          <a:spcPts val="0"/>
                        </a:spcAft>
                      </a:pPr>
                      <a:r>
                        <a:rPr lang="en-US" sz="1200" b="0">
                          <a:effectLst/>
                        </a:rPr>
                        <a:t>2</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无极环保局</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0.10475</a:t>
                      </a:r>
                      <a:endParaRPr lang="zh-CN" sz="1600" b="0">
                        <a:effectLst/>
                        <a:latin typeface="Times New Roman" charset="0"/>
                        <a:ea typeface="宋体" charset="-122"/>
                      </a:endParaRPr>
                    </a:p>
                  </a:txBody>
                  <a:tcPr marL="68580" marR="68580" marT="0" marB="0" anchor="ctr"/>
                </a:tc>
                <a:tc>
                  <a:txBody>
                    <a:bodyPr/>
                    <a:lstStyle/>
                    <a:p>
                      <a:pPr algn="ctr">
                        <a:spcAft>
                          <a:spcPts val="0"/>
                        </a:spcAft>
                      </a:pPr>
                      <a:r>
                        <a:rPr lang="en-US" sz="1200" b="0" kern="1200" dirty="0">
                          <a:solidFill>
                            <a:schemeClr val="dk1"/>
                          </a:solidFill>
                          <a:effectLst/>
                          <a:latin typeface="+mn-lt"/>
                          <a:ea typeface="+mn-ea"/>
                          <a:cs typeface="+mn-cs"/>
                        </a:rPr>
                        <a:t>32.28%</a:t>
                      </a:r>
                      <a:endParaRPr lang="zh-CN" sz="1200" b="0" kern="1200" dirty="0">
                        <a:solidFill>
                          <a:schemeClr val="dk1"/>
                        </a:solidFill>
                        <a:effectLst/>
                        <a:latin typeface="+mn-lt"/>
                        <a:ea typeface="+mn-ea"/>
                        <a:cs typeface="+mn-cs"/>
                      </a:endParaRPr>
                    </a:p>
                  </a:txBody>
                  <a:tcPr marL="68580" marR="68580" marT="0" marB="0" anchor="ctr"/>
                </a:tc>
                <a:tc>
                  <a:txBody>
                    <a:bodyPr/>
                    <a:lstStyle/>
                    <a:p>
                      <a:pPr algn="ctr">
                        <a:lnSpc>
                          <a:spcPts val="2200"/>
                        </a:lnSpc>
                        <a:spcAft>
                          <a:spcPts val="0"/>
                        </a:spcAft>
                      </a:pPr>
                      <a:r>
                        <a:rPr lang="en-US" sz="1200" b="0">
                          <a:effectLst/>
                        </a:rPr>
                        <a:t>12</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大兴黄村镇</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0.02166</a:t>
                      </a:r>
                      <a:endParaRPr lang="zh-CN" sz="1600" b="0">
                        <a:effectLst/>
                        <a:latin typeface="Times New Roman" charset="0"/>
                        <a:ea typeface="宋体" charset="-122"/>
                      </a:endParaRPr>
                    </a:p>
                  </a:txBody>
                  <a:tcPr marL="68580" marR="68580" marT="0" marB="0" anchor="ctr"/>
                </a:tc>
                <a:tc>
                  <a:txBody>
                    <a:bodyPr/>
                    <a:lstStyle/>
                    <a:p>
                      <a:pPr marL="0" algn="ctr" defTabSz="914476" rtl="0" eaLnBrk="1" latinLnBrk="0" hangingPunct="1">
                        <a:spcAft>
                          <a:spcPts val="0"/>
                        </a:spcAft>
                      </a:pPr>
                      <a:r>
                        <a:rPr lang="en-US" sz="1200" b="0" kern="1200" dirty="0">
                          <a:solidFill>
                            <a:schemeClr val="dk1"/>
                          </a:solidFill>
                          <a:effectLst/>
                          <a:latin typeface="+mn-lt"/>
                          <a:ea typeface="+mn-ea"/>
                          <a:cs typeface="+mn-cs"/>
                        </a:rPr>
                        <a:t>28.77%</a:t>
                      </a:r>
                      <a:endParaRPr lang="zh-CN" sz="1200" b="0" kern="1200" dirty="0">
                        <a:solidFill>
                          <a:schemeClr val="dk1"/>
                        </a:solidFill>
                        <a:effectLst/>
                        <a:latin typeface="+mn-lt"/>
                        <a:ea typeface="+mn-ea"/>
                        <a:cs typeface="+mn-cs"/>
                      </a:endParaRPr>
                    </a:p>
                  </a:txBody>
                  <a:tcPr marL="68580" marR="68580" marT="0" marB="0" anchor="ctr"/>
                </a:tc>
              </a:tr>
              <a:tr h="410982">
                <a:tc>
                  <a:txBody>
                    <a:bodyPr/>
                    <a:lstStyle/>
                    <a:p>
                      <a:pPr algn="ctr">
                        <a:lnSpc>
                          <a:spcPts val="2200"/>
                        </a:lnSpc>
                        <a:spcAft>
                          <a:spcPts val="0"/>
                        </a:spcAft>
                      </a:pPr>
                      <a:r>
                        <a:rPr lang="en-US" sz="1200" b="0">
                          <a:effectLst/>
                        </a:rPr>
                        <a:t>3</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满城税务局</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dirty="0">
                          <a:effectLst/>
                        </a:rPr>
                        <a:t>0.05558</a:t>
                      </a:r>
                      <a:endParaRPr lang="zh-CN" sz="1600" b="0" dirty="0">
                        <a:effectLst/>
                        <a:latin typeface="Times New Roman" charset="0"/>
                        <a:ea typeface="宋体" charset="-122"/>
                      </a:endParaRPr>
                    </a:p>
                  </a:txBody>
                  <a:tcPr marL="68580" marR="68580" marT="0" marB="0" anchor="ctr"/>
                </a:tc>
                <a:tc>
                  <a:txBody>
                    <a:bodyPr/>
                    <a:lstStyle/>
                    <a:p>
                      <a:pPr algn="ctr">
                        <a:spcAft>
                          <a:spcPts val="0"/>
                        </a:spcAft>
                      </a:pPr>
                      <a:r>
                        <a:rPr lang="en-US" sz="1200" b="0" kern="1200" dirty="0">
                          <a:solidFill>
                            <a:schemeClr val="dk1"/>
                          </a:solidFill>
                          <a:effectLst/>
                          <a:latin typeface="+mn-lt"/>
                          <a:ea typeface="+mn-ea"/>
                          <a:cs typeface="+mn-cs"/>
                        </a:rPr>
                        <a:t>30.71%</a:t>
                      </a:r>
                      <a:endParaRPr lang="zh-CN" sz="1200" b="0" kern="1200" dirty="0">
                        <a:solidFill>
                          <a:schemeClr val="dk1"/>
                        </a:solidFill>
                        <a:effectLst/>
                        <a:latin typeface="+mn-lt"/>
                        <a:ea typeface="+mn-ea"/>
                        <a:cs typeface="+mn-cs"/>
                      </a:endParaRPr>
                    </a:p>
                  </a:txBody>
                  <a:tcPr marL="68580" marR="68580" marT="0" marB="0" anchor="ctr"/>
                </a:tc>
                <a:tc>
                  <a:txBody>
                    <a:bodyPr/>
                    <a:lstStyle/>
                    <a:p>
                      <a:pPr algn="ctr">
                        <a:lnSpc>
                          <a:spcPts val="2200"/>
                        </a:lnSpc>
                        <a:spcAft>
                          <a:spcPts val="0"/>
                        </a:spcAft>
                      </a:pPr>
                      <a:r>
                        <a:rPr lang="en-US" sz="1200" b="0">
                          <a:effectLst/>
                        </a:rPr>
                        <a:t>13</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徐水环保局</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0.01976</a:t>
                      </a:r>
                      <a:endParaRPr lang="zh-CN" sz="1600" b="0">
                        <a:effectLst/>
                        <a:latin typeface="Times New Roman" charset="0"/>
                        <a:ea typeface="宋体" charset="-122"/>
                      </a:endParaRPr>
                    </a:p>
                  </a:txBody>
                  <a:tcPr marL="68580" marR="68580" marT="0" marB="0" anchor="ctr"/>
                </a:tc>
                <a:tc>
                  <a:txBody>
                    <a:bodyPr/>
                    <a:lstStyle/>
                    <a:p>
                      <a:pPr marL="0" algn="ctr" defTabSz="914476" rtl="0" eaLnBrk="1" latinLnBrk="0" hangingPunct="1">
                        <a:spcAft>
                          <a:spcPts val="0"/>
                        </a:spcAft>
                      </a:pPr>
                      <a:r>
                        <a:rPr lang="en-US" sz="1200" b="0" kern="1200" dirty="0">
                          <a:solidFill>
                            <a:schemeClr val="dk1"/>
                          </a:solidFill>
                          <a:effectLst/>
                          <a:latin typeface="+mn-lt"/>
                          <a:ea typeface="+mn-ea"/>
                          <a:cs typeface="+mn-cs"/>
                        </a:rPr>
                        <a:t>28.72%</a:t>
                      </a:r>
                      <a:endParaRPr lang="zh-CN" sz="1200" b="0" kern="1200" dirty="0">
                        <a:solidFill>
                          <a:schemeClr val="dk1"/>
                        </a:solidFill>
                        <a:effectLst/>
                        <a:latin typeface="+mn-lt"/>
                        <a:ea typeface="+mn-ea"/>
                        <a:cs typeface="+mn-cs"/>
                      </a:endParaRPr>
                    </a:p>
                  </a:txBody>
                  <a:tcPr marL="68580" marR="68580" marT="0" marB="0" anchor="ctr"/>
                </a:tc>
              </a:tr>
              <a:tr h="410982">
                <a:tc>
                  <a:txBody>
                    <a:bodyPr/>
                    <a:lstStyle/>
                    <a:p>
                      <a:pPr algn="ctr">
                        <a:lnSpc>
                          <a:spcPts val="2200"/>
                        </a:lnSpc>
                        <a:spcAft>
                          <a:spcPts val="0"/>
                        </a:spcAft>
                      </a:pPr>
                      <a:r>
                        <a:rPr lang="en-US" sz="1200" b="0">
                          <a:effectLst/>
                        </a:rPr>
                        <a:t>4</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新乐市委东楼</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0.05090</a:t>
                      </a:r>
                      <a:endParaRPr lang="zh-CN" sz="1600" b="0">
                        <a:effectLst/>
                        <a:latin typeface="Times New Roman" charset="0"/>
                        <a:ea typeface="宋体" charset="-122"/>
                      </a:endParaRPr>
                    </a:p>
                  </a:txBody>
                  <a:tcPr marL="68580" marR="68580" marT="0" marB="0" anchor="ctr"/>
                </a:tc>
                <a:tc>
                  <a:txBody>
                    <a:bodyPr/>
                    <a:lstStyle/>
                    <a:p>
                      <a:pPr algn="ctr">
                        <a:spcAft>
                          <a:spcPts val="0"/>
                        </a:spcAft>
                      </a:pPr>
                      <a:r>
                        <a:rPr lang="en-US" sz="1200" b="0" kern="1200" dirty="0">
                          <a:solidFill>
                            <a:schemeClr val="dk1"/>
                          </a:solidFill>
                          <a:effectLst/>
                          <a:latin typeface="+mn-lt"/>
                          <a:ea typeface="+mn-ea"/>
                          <a:cs typeface="+mn-cs"/>
                        </a:rPr>
                        <a:t>30.63%</a:t>
                      </a:r>
                      <a:endParaRPr lang="zh-CN" sz="1200" b="0" kern="1200" dirty="0">
                        <a:solidFill>
                          <a:schemeClr val="dk1"/>
                        </a:solidFill>
                        <a:effectLst/>
                        <a:latin typeface="+mn-lt"/>
                        <a:ea typeface="+mn-ea"/>
                        <a:cs typeface="+mn-cs"/>
                      </a:endParaRPr>
                    </a:p>
                  </a:txBody>
                  <a:tcPr marL="68580" marR="68580" marT="0" marB="0" anchor="ctr"/>
                </a:tc>
                <a:tc>
                  <a:txBody>
                    <a:bodyPr/>
                    <a:lstStyle/>
                    <a:p>
                      <a:pPr algn="ctr">
                        <a:lnSpc>
                          <a:spcPts val="2200"/>
                        </a:lnSpc>
                        <a:spcAft>
                          <a:spcPts val="0"/>
                        </a:spcAft>
                      </a:pPr>
                      <a:r>
                        <a:rPr lang="en-US" sz="1200" b="0">
                          <a:effectLst/>
                        </a:rPr>
                        <a:t>14</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dirty="0">
                          <a:effectLst/>
                        </a:rPr>
                        <a:t>栾城通讯公司</a:t>
                      </a:r>
                      <a:endParaRPr lang="zh-CN" sz="1600" b="0" dirty="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0.01940</a:t>
                      </a:r>
                      <a:endParaRPr lang="zh-CN" sz="1600" b="0">
                        <a:effectLst/>
                        <a:latin typeface="Times New Roman" charset="0"/>
                        <a:ea typeface="宋体" charset="-122"/>
                      </a:endParaRPr>
                    </a:p>
                  </a:txBody>
                  <a:tcPr marL="68580" marR="68580" marT="0" marB="0" anchor="ctr"/>
                </a:tc>
                <a:tc>
                  <a:txBody>
                    <a:bodyPr/>
                    <a:lstStyle/>
                    <a:p>
                      <a:pPr marL="0" algn="ctr" defTabSz="914476" rtl="0" eaLnBrk="1" latinLnBrk="0" hangingPunct="1">
                        <a:spcAft>
                          <a:spcPts val="0"/>
                        </a:spcAft>
                      </a:pPr>
                      <a:r>
                        <a:rPr lang="en-US" sz="1200" b="0" kern="1200" dirty="0">
                          <a:solidFill>
                            <a:schemeClr val="dk1"/>
                          </a:solidFill>
                          <a:effectLst/>
                          <a:latin typeface="+mn-lt"/>
                          <a:ea typeface="+mn-ea"/>
                          <a:cs typeface="+mn-cs"/>
                        </a:rPr>
                        <a:t>28.39%</a:t>
                      </a:r>
                      <a:endParaRPr lang="zh-CN" sz="1200" b="0" kern="1200" dirty="0">
                        <a:solidFill>
                          <a:schemeClr val="dk1"/>
                        </a:solidFill>
                        <a:effectLst/>
                        <a:latin typeface="+mn-lt"/>
                        <a:ea typeface="+mn-ea"/>
                        <a:cs typeface="+mn-cs"/>
                      </a:endParaRPr>
                    </a:p>
                  </a:txBody>
                  <a:tcPr marL="68580" marR="68580" marT="0" marB="0" anchor="ctr"/>
                </a:tc>
              </a:tr>
              <a:tr h="410982">
                <a:tc>
                  <a:txBody>
                    <a:bodyPr/>
                    <a:lstStyle/>
                    <a:p>
                      <a:pPr algn="ctr">
                        <a:lnSpc>
                          <a:spcPts val="2200"/>
                        </a:lnSpc>
                        <a:spcAft>
                          <a:spcPts val="0"/>
                        </a:spcAft>
                      </a:pPr>
                      <a:r>
                        <a:rPr lang="en-US" sz="1200" b="0">
                          <a:effectLst/>
                        </a:rPr>
                        <a:t>5</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深泽供电局</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0.03348</a:t>
                      </a:r>
                      <a:endParaRPr lang="zh-CN" sz="1600" b="0">
                        <a:effectLst/>
                        <a:latin typeface="Times New Roman" charset="0"/>
                        <a:ea typeface="宋体" charset="-122"/>
                      </a:endParaRPr>
                    </a:p>
                  </a:txBody>
                  <a:tcPr marL="68580" marR="68580" marT="0" marB="0" anchor="ctr"/>
                </a:tc>
                <a:tc>
                  <a:txBody>
                    <a:bodyPr/>
                    <a:lstStyle/>
                    <a:p>
                      <a:pPr algn="ctr">
                        <a:spcAft>
                          <a:spcPts val="0"/>
                        </a:spcAft>
                      </a:pPr>
                      <a:r>
                        <a:rPr lang="en-US" sz="1200" b="0" kern="1200" dirty="0">
                          <a:solidFill>
                            <a:schemeClr val="dk1"/>
                          </a:solidFill>
                          <a:effectLst/>
                          <a:latin typeface="+mn-lt"/>
                          <a:ea typeface="+mn-ea"/>
                          <a:cs typeface="+mn-cs"/>
                        </a:rPr>
                        <a:t>30.01%</a:t>
                      </a:r>
                      <a:endParaRPr lang="zh-CN" sz="1200" b="0" kern="1200" dirty="0">
                        <a:solidFill>
                          <a:schemeClr val="dk1"/>
                        </a:solidFill>
                        <a:effectLst/>
                        <a:latin typeface="+mn-lt"/>
                        <a:ea typeface="+mn-ea"/>
                        <a:cs typeface="+mn-cs"/>
                      </a:endParaRPr>
                    </a:p>
                  </a:txBody>
                  <a:tcPr marL="68580" marR="68580" marT="0" marB="0" anchor="ctr"/>
                </a:tc>
                <a:tc>
                  <a:txBody>
                    <a:bodyPr/>
                    <a:lstStyle/>
                    <a:p>
                      <a:pPr algn="ctr">
                        <a:lnSpc>
                          <a:spcPts val="2200"/>
                        </a:lnSpc>
                        <a:spcAft>
                          <a:spcPts val="0"/>
                        </a:spcAft>
                      </a:pPr>
                      <a:r>
                        <a:rPr lang="en-US" sz="1200" b="0">
                          <a:effectLst/>
                        </a:rPr>
                        <a:t>15</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晋州博纳德</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0.01847</a:t>
                      </a:r>
                      <a:endParaRPr lang="zh-CN" sz="1600" b="0">
                        <a:effectLst/>
                        <a:latin typeface="Times New Roman" charset="0"/>
                        <a:ea typeface="宋体" charset="-122"/>
                      </a:endParaRPr>
                    </a:p>
                  </a:txBody>
                  <a:tcPr marL="68580" marR="68580" marT="0" marB="0" anchor="ctr"/>
                </a:tc>
                <a:tc>
                  <a:txBody>
                    <a:bodyPr/>
                    <a:lstStyle/>
                    <a:p>
                      <a:pPr marL="0" algn="ctr" defTabSz="914476" rtl="0" eaLnBrk="1" latinLnBrk="0" hangingPunct="1">
                        <a:spcAft>
                          <a:spcPts val="0"/>
                        </a:spcAft>
                      </a:pPr>
                      <a:r>
                        <a:rPr lang="en-US" sz="1200" b="0" kern="1200" dirty="0">
                          <a:solidFill>
                            <a:schemeClr val="dk1"/>
                          </a:solidFill>
                          <a:effectLst/>
                          <a:latin typeface="+mn-lt"/>
                          <a:ea typeface="+mn-ea"/>
                          <a:cs typeface="+mn-cs"/>
                        </a:rPr>
                        <a:t>27.75%</a:t>
                      </a:r>
                      <a:endParaRPr lang="zh-CN" sz="1200" b="0" kern="1200" dirty="0">
                        <a:solidFill>
                          <a:schemeClr val="dk1"/>
                        </a:solidFill>
                        <a:effectLst/>
                        <a:latin typeface="+mn-lt"/>
                        <a:ea typeface="+mn-ea"/>
                        <a:cs typeface="+mn-cs"/>
                      </a:endParaRPr>
                    </a:p>
                  </a:txBody>
                  <a:tcPr marL="68580" marR="68580" marT="0" marB="0" anchor="ctr"/>
                </a:tc>
              </a:tr>
              <a:tr h="410982">
                <a:tc>
                  <a:txBody>
                    <a:bodyPr/>
                    <a:lstStyle/>
                    <a:p>
                      <a:pPr algn="ctr">
                        <a:lnSpc>
                          <a:spcPts val="2200"/>
                        </a:lnSpc>
                        <a:spcAft>
                          <a:spcPts val="0"/>
                        </a:spcAft>
                      </a:pPr>
                      <a:r>
                        <a:rPr lang="en-US" sz="1200" b="0">
                          <a:effectLst/>
                        </a:rPr>
                        <a:t>6</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高邑县政府</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0.03172</a:t>
                      </a:r>
                      <a:endParaRPr lang="zh-CN" sz="1600" b="0">
                        <a:effectLst/>
                        <a:latin typeface="Times New Roman" charset="0"/>
                        <a:ea typeface="宋体" charset="-122"/>
                      </a:endParaRPr>
                    </a:p>
                  </a:txBody>
                  <a:tcPr marL="68580" marR="68580" marT="0" marB="0" anchor="ctr"/>
                </a:tc>
                <a:tc>
                  <a:txBody>
                    <a:bodyPr/>
                    <a:lstStyle/>
                    <a:p>
                      <a:pPr algn="ctr">
                        <a:spcAft>
                          <a:spcPts val="0"/>
                        </a:spcAft>
                      </a:pPr>
                      <a:r>
                        <a:rPr lang="en-US" sz="1200" b="0" kern="1200" dirty="0">
                          <a:solidFill>
                            <a:schemeClr val="dk1"/>
                          </a:solidFill>
                          <a:effectLst/>
                          <a:latin typeface="+mn-lt"/>
                          <a:ea typeface="+mn-ea"/>
                          <a:cs typeface="+mn-cs"/>
                        </a:rPr>
                        <a:t>29.42%</a:t>
                      </a:r>
                      <a:endParaRPr lang="zh-CN" sz="1200" b="0" kern="1200" dirty="0">
                        <a:solidFill>
                          <a:schemeClr val="dk1"/>
                        </a:solidFill>
                        <a:effectLst/>
                        <a:latin typeface="+mn-lt"/>
                        <a:ea typeface="+mn-ea"/>
                        <a:cs typeface="+mn-cs"/>
                      </a:endParaRPr>
                    </a:p>
                  </a:txBody>
                  <a:tcPr marL="68580" marR="68580" marT="0" marB="0" anchor="ctr"/>
                </a:tc>
                <a:tc>
                  <a:txBody>
                    <a:bodyPr/>
                    <a:lstStyle/>
                    <a:p>
                      <a:pPr algn="ctr">
                        <a:lnSpc>
                          <a:spcPts val="2200"/>
                        </a:lnSpc>
                        <a:spcAft>
                          <a:spcPts val="0"/>
                        </a:spcAft>
                      </a:pPr>
                      <a:r>
                        <a:rPr lang="en-US" sz="1200" b="0">
                          <a:effectLst/>
                        </a:rPr>
                        <a:t>16</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赵县环保局</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0.01835</a:t>
                      </a:r>
                      <a:endParaRPr lang="zh-CN" sz="1600" b="0">
                        <a:effectLst/>
                        <a:latin typeface="Times New Roman" charset="0"/>
                        <a:ea typeface="宋体" charset="-122"/>
                      </a:endParaRPr>
                    </a:p>
                  </a:txBody>
                  <a:tcPr marL="68580" marR="68580" marT="0" marB="0" anchor="ctr"/>
                </a:tc>
                <a:tc>
                  <a:txBody>
                    <a:bodyPr/>
                    <a:lstStyle/>
                    <a:p>
                      <a:pPr marL="0" algn="ctr" defTabSz="914476" rtl="0" eaLnBrk="1" latinLnBrk="0" hangingPunct="1">
                        <a:spcAft>
                          <a:spcPts val="0"/>
                        </a:spcAft>
                      </a:pPr>
                      <a:r>
                        <a:rPr lang="en-US" sz="1200" b="0" kern="1200" dirty="0">
                          <a:solidFill>
                            <a:schemeClr val="dk1"/>
                          </a:solidFill>
                          <a:effectLst/>
                          <a:latin typeface="+mn-lt"/>
                          <a:ea typeface="+mn-ea"/>
                          <a:cs typeface="+mn-cs"/>
                        </a:rPr>
                        <a:t>27.56%</a:t>
                      </a:r>
                      <a:endParaRPr lang="zh-CN" sz="1200" b="0" kern="1200" dirty="0">
                        <a:solidFill>
                          <a:schemeClr val="dk1"/>
                        </a:solidFill>
                        <a:effectLst/>
                        <a:latin typeface="+mn-lt"/>
                        <a:ea typeface="+mn-ea"/>
                        <a:cs typeface="+mn-cs"/>
                      </a:endParaRPr>
                    </a:p>
                  </a:txBody>
                  <a:tcPr marL="68580" marR="68580" marT="0" marB="0" anchor="ctr"/>
                </a:tc>
              </a:tr>
              <a:tr h="410982">
                <a:tc>
                  <a:txBody>
                    <a:bodyPr/>
                    <a:lstStyle/>
                    <a:p>
                      <a:pPr algn="ctr">
                        <a:lnSpc>
                          <a:spcPts val="2200"/>
                        </a:lnSpc>
                        <a:spcAft>
                          <a:spcPts val="0"/>
                        </a:spcAft>
                      </a:pPr>
                      <a:r>
                        <a:rPr lang="en-US" sz="1200" b="0">
                          <a:effectLst/>
                        </a:rPr>
                        <a:t>7</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正定联通公司</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0.02789</a:t>
                      </a:r>
                      <a:endParaRPr lang="zh-CN" sz="1600" b="0">
                        <a:effectLst/>
                        <a:latin typeface="Times New Roman" charset="0"/>
                        <a:ea typeface="宋体" charset="-122"/>
                      </a:endParaRPr>
                    </a:p>
                  </a:txBody>
                  <a:tcPr marL="68580" marR="68580" marT="0" marB="0" anchor="ctr"/>
                </a:tc>
                <a:tc>
                  <a:txBody>
                    <a:bodyPr/>
                    <a:lstStyle/>
                    <a:p>
                      <a:pPr algn="ctr">
                        <a:spcAft>
                          <a:spcPts val="0"/>
                        </a:spcAft>
                      </a:pPr>
                      <a:r>
                        <a:rPr lang="en-US" sz="1200" b="0" kern="1200" dirty="0">
                          <a:solidFill>
                            <a:schemeClr val="dk1"/>
                          </a:solidFill>
                          <a:effectLst/>
                          <a:latin typeface="+mn-lt"/>
                          <a:ea typeface="+mn-ea"/>
                          <a:cs typeface="+mn-cs"/>
                        </a:rPr>
                        <a:t>29.32%</a:t>
                      </a:r>
                      <a:endParaRPr lang="zh-CN" sz="1200" b="0" kern="1200" dirty="0">
                        <a:solidFill>
                          <a:schemeClr val="dk1"/>
                        </a:solidFill>
                        <a:effectLst/>
                        <a:latin typeface="+mn-lt"/>
                        <a:ea typeface="+mn-ea"/>
                        <a:cs typeface="+mn-cs"/>
                      </a:endParaRPr>
                    </a:p>
                  </a:txBody>
                  <a:tcPr marL="68580" marR="68580" marT="0" marB="0" anchor="ctr"/>
                </a:tc>
                <a:tc>
                  <a:txBody>
                    <a:bodyPr/>
                    <a:lstStyle/>
                    <a:p>
                      <a:pPr algn="ctr">
                        <a:lnSpc>
                          <a:spcPts val="2200"/>
                        </a:lnSpc>
                        <a:spcAft>
                          <a:spcPts val="0"/>
                        </a:spcAft>
                      </a:pPr>
                      <a:r>
                        <a:rPr lang="en-US" sz="1200" b="0">
                          <a:effectLst/>
                        </a:rPr>
                        <a:t>17</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房山良乡</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0.01814</a:t>
                      </a:r>
                      <a:endParaRPr lang="zh-CN" sz="1600" b="0">
                        <a:effectLst/>
                        <a:latin typeface="Times New Roman" charset="0"/>
                        <a:ea typeface="宋体" charset="-122"/>
                      </a:endParaRPr>
                    </a:p>
                  </a:txBody>
                  <a:tcPr marL="68580" marR="68580" marT="0" marB="0" anchor="ctr"/>
                </a:tc>
                <a:tc>
                  <a:txBody>
                    <a:bodyPr/>
                    <a:lstStyle/>
                    <a:p>
                      <a:pPr marL="0" algn="ctr" defTabSz="914476" rtl="0" eaLnBrk="1" latinLnBrk="0" hangingPunct="1">
                        <a:spcAft>
                          <a:spcPts val="0"/>
                        </a:spcAft>
                      </a:pPr>
                      <a:r>
                        <a:rPr lang="en-US" sz="1200" b="0" kern="1200" dirty="0">
                          <a:solidFill>
                            <a:schemeClr val="dk1"/>
                          </a:solidFill>
                          <a:effectLst/>
                          <a:latin typeface="+mn-lt"/>
                          <a:ea typeface="+mn-ea"/>
                          <a:cs typeface="+mn-cs"/>
                        </a:rPr>
                        <a:t>27.55%</a:t>
                      </a:r>
                      <a:endParaRPr lang="zh-CN" sz="1200" b="0" kern="1200" dirty="0">
                        <a:solidFill>
                          <a:schemeClr val="dk1"/>
                        </a:solidFill>
                        <a:effectLst/>
                        <a:latin typeface="+mn-lt"/>
                        <a:ea typeface="+mn-ea"/>
                        <a:cs typeface="+mn-cs"/>
                      </a:endParaRPr>
                    </a:p>
                  </a:txBody>
                  <a:tcPr marL="68580" marR="68580" marT="0" marB="0" anchor="ctr"/>
                </a:tc>
              </a:tr>
              <a:tr h="410982">
                <a:tc>
                  <a:txBody>
                    <a:bodyPr/>
                    <a:lstStyle/>
                    <a:p>
                      <a:pPr algn="ctr">
                        <a:lnSpc>
                          <a:spcPts val="2200"/>
                        </a:lnSpc>
                        <a:spcAft>
                          <a:spcPts val="0"/>
                        </a:spcAft>
                      </a:pPr>
                      <a:r>
                        <a:rPr lang="en-US" sz="1200" b="0">
                          <a:effectLst/>
                        </a:rPr>
                        <a:t>8</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行唐县委办公楼</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0.02461</a:t>
                      </a:r>
                      <a:endParaRPr lang="zh-CN" sz="1600" b="0">
                        <a:effectLst/>
                        <a:latin typeface="Times New Roman" charset="0"/>
                        <a:ea typeface="宋体" charset="-122"/>
                      </a:endParaRPr>
                    </a:p>
                  </a:txBody>
                  <a:tcPr marL="68580" marR="68580" marT="0" marB="0" anchor="ctr"/>
                </a:tc>
                <a:tc>
                  <a:txBody>
                    <a:bodyPr/>
                    <a:lstStyle/>
                    <a:p>
                      <a:pPr algn="ctr">
                        <a:spcAft>
                          <a:spcPts val="0"/>
                        </a:spcAft>
                      </a:pPr>
                      <a:r>
                        <a:rPr lang="en-US" sz="1200" b="0" kern="1200" dirty="0">
                          <a:solidFill>
                            <a:schemeClr val="dk1"/>
                          </a:solidFill>
                          <a:effectLst/>
                          <a:latin typeface="+mn-lt"/>
                          <a:ea typeface="+mn-ea"/>
                          <a:cs typeface="+mn-cs"/>
                        </a:rPr>
                        <a:t>29.2%</a:t>
                      </a:r>
                      <a:endParaRPr lang="zh-CN" sz="1200" b="0" kern="1200" dirty="0">
                        <a:solidFill>
                          <a:schemeClr val="dk1"/>
                        </a:solidFill>
                        <a:effectLst/>
                        <a:latin typeface="+mn-lt"/>
                        <a:ea typeface="+mn-ea"/>
                        <a:cs typeface="+mn-cs"/>
                      </a:endParaRPr>
                    </a:p>
                  </a:txBody>
                  <a:tcPr marL="68580" marR="68580" marT="0" marB="0" anchor="ctr"/>
                </a:tc>
                <a:tc>
                  <a:txBody>
                    <a:bodyPr/>
                    <a:lstStyle/>
                    <a:p>
                      <a:pPr algn="ctr">
                        <a:lnSpc>
                          <a:spcPts val="2200"/>
                        </a:lnSpc>
                        <a:spcAft>
                          <a:spcPts val="0"/>
                        </a:spcAft>
                      </a:pPr>
                      <a:r>
                        <a:rPr lang="en-US" sz="1200" b="0">
                          <a:effectLst/>
                        </a:rPr>
                        <a:t>18</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任丘华油八处</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0.01782</a:t>
                      </a:r>
                      <a:endParaRPr lang="zh-CN" sz="1600" b="0">
                        <a:effectLst/>
                        <a:latin typeface="Times New Roman" charset="0"/>
                        <a:ea typeface="宋体" charset="-122"/>
                      </a:endParaRPr>
                    </a:p>
                  </a:txBody>
                  <a:tcPr marL="68580" marR="68580" marT="0" marB="0" anchor="ctr"/>
                </a:tc>
                <a:tc>
                  <a:txBody>
                    <a:bodyPr/>
                    <a:lstStyle/>
                    <a:p>
                      <a:pPr marL="0" algn="ctr" defTabSz="914476" rtl="0" eaLnBrk="1" latinLnBrk="0" hangingPunct="1">
                        <a:spcAft>
                          <a:spcPts val="0"/>
                        </a:spcAft>
                      </a:pPr>
                      <a:r>
                        <a:rPr lang="en-US" sz="1200" b="0" kern="1200" dirty="0">
                          <a:solidFill>
                            <a:schemeClr val="dk1"/>
                          </a:solidFill>
                          <a:effectLst/>
                          <a:latin typeface="+mn-lt"/>
                          <a:ea typeface="+mn-ea"/>
                          <a:cs typeface="+mn-cs"/>
                        </a:rPr>
                        <a:t>27.47%</a:t>
                      </a:r>
                      <a:endParaRPr lang="zh-CN" sz="1200" b="0" kern="1200" dirty="0">
                        <a:solidFill>
                          <a:schemeClr val="dk1"/>
                        </a:solidFill>
                        <a:effectLst/>
                        <a:latin typeface="+mn-lt"/>
                        <a:ea typeface="+mn-ea"/>
                        <a:cs typeface="+mn-cs"/>
                      </a:endParaRPr>
                    </a:p>
                  </a:txBody>
                  <a:tcPr marL="68580" marR="68580" marT="0" marB="0" anchor="ctr"/>
                </a:tc>
              </a:tr>
              <a:tr h="410982">
                <a:tc>
                  <a:txBody>
                    <a:bodyPr/>
                    <a:lstStyle/>
                    <a:p>
                      <a:pPr algn="ctr">
                        <a:lnSpc>
                          <a:spcPts val="2200"/>
                        </a:lnSpc>
                        <a:spcAft>
                          <a:spcPts val="0"/>
                        </a:spcAft>
                      </a:pPr>
                      <a:r>
                        <a:rPr lang="en-US" sz="1200" b="0">
                          <a:effectLst/>
                        </a:rPr>
                        <a:t>9</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元氏住建局</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0.02407</a:t>
                      </a:r>
                      <a:endParaRPr lang="zh-CN" sz="1600" b="0">
                        <a:effectLst/>
                        <a:latin typeface="Times New Roman" charset="0"/>
                        <a:ea typeface="宋体" charset="-122"/>
                      </a:endParaRPr>
                    </a:p>
                  </a:txBody>
                  <a:tcPr marL="68580" marR="68580" marT="0" marB="0" anchor="ctr"/>
                </a:tc>
                <a:tc>
                  <a:txBody>
                    <a:bodyPr/>
                    <a:lstStyle/>
                    <a:p>
                      <a:pPr algn="ctr">
                        <a:spcAft>
                          <a:spcPts val="0"/>
                        </a:spcAft>
                      </a:pPr>
                      <a:r>
                        <a:rPr lang="en-US" sz="1200" b="0" kern="1200" dirty="0">
                          <a:solidFill>
                            <a:schemeClr val="dk1"/>
                          </a:solidFill>
                          <a:effectLst/>
                          <a:latin typeface="+mn-lt"/>
                          <a:ea typeface="+mn-ea"/>
                          <a:cs typeface="+mn-cs"/>
                        </a:rPr>
                        <a:t>29.09%</a:t>
                      </a:r>
                      <a:endParaRPr lang="zh-CN" sz="1200" b="0" kern="1200" dirty="0">
                        <a:solidFill>
                          <a:schemeClr val="dk1"/>
                        </a:solidFill>
                        <a:effectLst/>
                        <a:latin typeface="+mn-lt"/>
                        <a:ea typeface="+mn-ea"/>
                        <a:cs typeface="+mn-cs"/>
                      </a:endParaRPr>
                    </a:p>
                  </a:txBody>
                  <a:tcPr marL="68580" marR="68580" marT="0" marB="0" anchor="ctr"/>
                </a:tc>
                <a:tc>
                  <a:txBody>
                    <a:bodyPr/>
                    <a:lstStyle/>
                    <a:p>
                      <a:pPr algn="ctr">
                        <a:lnSpc>
                          <a:spcPts val="2200"/>
                        </a:lnSpc>
                        <a:spcAft>
                          <a:spcPts val="0"/>
                        </a:spcAft>
                      </a:pPr>
                      <a:r>
                        <a:rPr lang="en-US" sz="1200" b="0">
                          <a:effectLst/>
                        </a:rPr>
                        <a:t>19</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天津团泊洼</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a:effectLst/>
                        </a:rPr>
                        <a:t>0.01738</a:t>
                      </a:r>
                      <a:endParaRPr lang="zh-CN" sz="1600" b="0">
                        <a:effectLst/>
                        <a:latin typeface="Times New Roman" charset="0"/>
                        <a:ea typeface="宋体" charset="-122"/>
                      </a:endParaRPr>
                    </a:p>
                  </a:txBody>
                  <a:tcPr marL="68580" marR="68580" marT="0" marB="0" anchor="ctr"/>
                </a:tc>
                <a:tc>
                  <a:txBody>
                    <a:bodyPr/>
                    <a:lstStyle/>
                    <a:p>
                      <a:pPr marL="0" algn="ctr" defTabSz="914476" rtl="0" eaLnBrk="1" latinLnBrk="0" hangingPunct="1">
                        <a:spcAft>
                          <a:spcPts val="0"/>
                        </a:spcAft>
                      </a:pPr>
                      <a:r>
                        <a:rPr lang="en-US" sz="1200" b="0" kern="1200" dirty="0">
                          <a:solidFill>
                            <a:schemeClr val="dk1"/>
                          </a:solidFill>
                          <a:effectLst/>
                          <a:latin typeface="+mn-lt"/>
                          <a:ea typeface="+mn-ea"/>
                          <a:cs typeface="+mn-cs"/>
                        </a:rPr>
                        <a:t>27.44%</a:t>
                      </a:r>
                      <a:endParaRPr lang="zh-CN" sz="1200" b="0" kern="1200" dirty="0">
                        <a:solidFill>
                          <a:schemeClr val="dk1"/>
                        </a:solidFill>
                        <a:effectLst/>
                        <a:latin typeface="+mn-lt"/>
                        <a:ea typeface="+mn-ea"/>
                        <a:cs typeface="+mn-cs"/>
                      </a:endParaRPr>
                    </a:p>
                  </a:txBody>
                  <a:tcPr marL="68580" marR="68580" marT="0" marB="0" anchor="ctr"/>
                </a:tc>
              </a:tr>
              <a:tr h="410982">
                <a:tc>
                  <a:txBody>
                    <a:bodyPr/>
                    <a:lstStyle/>
                    <a:p>
                      <a:pPr algn="ctr">
                        <a:lnSpc>
                          <a:spcPts val="2200"/>
                        </a:lnSpc>
                        <a:spcAft>
                          <a:spcPts val="0"/>
                        </a:spcAft>
                      </a:pPr>
                      <a:r>
                        <a:rPr lang="en-US" sz="1200" b="0" dirty="0">
                          <a:effectLst/>
                        </a:rPr>
                        <a:t>10</a:t>
                      </a:r>
                      <a:endParaRPr lang="zh-CN" sz="1600" b="0" dirty="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a:effectLst/>
                        </a:rPr>
                        <a:t>亦庄开发区</a:t>
                      </a:r>
                      <a:endParaRPr lang="zh-CN" sz="1600" b="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dirty="0">
                          <a:effectLst/>
                        </a:rPr>
                        <a:t>0.02329</a:t>
                      </a:r>
                      <a:endParaRPr lang="zh-CN" sz="1600" b="0" dirty="0">
                        <a:effectLst/>
                        <a:latin typeface="Times New Roman" charset="0"/>
                        <a:ea typeface="宋体" charset="-122"/>
                      </a:endParaRPr>
                    </a:p>
                  </a:txBody>
                  <a:tcPr marL="68580" marR="68580" marT="0" marB="0" anchor="ctr"/>
                </a:tc>
                <a:tc>
                  <a:txBody>
                    <a:bodyPr/>
                    <a:lstStyle/>
                    <a:p>
                      <a:pPr algn="ctr">
                        <a:spcAft>
                          <a:spcPts val="0"/>
                        </a:spcAft>
                      </a:pPr>
                      <a:r>
                        <a:rPr lang="en-US" sz="1200" b="0" kern="1200" dirty="0">
                          <a:solidFill>
                            <a:schemeClr val="dk1"/>
                          </a:solidFill>
                          <a:effectLst/>
                          <a:latin typeface="+mn-lt"/>
                          <a:ea typeface="+mn-ea"/>
                          <a:cs typeface="+mn-cs"/>
                        </a:rPr>
                        <a:t>29.08%</a:t>
                      </a:r>
                      <a:endParaRPr lang="zh-CN" sz="1200" b="0" kern="1200" dirty="0">
                        <a:solidFill>
                          <a:schemeClr val="dk1"/>
                        </a:solidFill>
                        <a:effectLst/>
                        <a:latin typeface="+mn-lt"/>
                        <a:ea typeface="+mn-ea"/>
                        <a:cs typeface="+mn-cs"/>
                      </a:endParaRPr>
                    </a:p>
                  </a:txBody>
                  <a:tcPr marL="68580" marR="68580" marT="0" marB="0" anchor="ctr"/>
                </a:tc>
                <a:tc>
                  <a:txBody>
                    <a:bodyPr/>
                    <a:lstStyle/>
                    <a:p>
                      <a:pPr algn="ctr">
                        <a:lnSpc>
                          <a:spcPts val="2200"/>
                        </a:lnSpc>
                        <a:spcAft>
                          <a:spcPts val="0"/>
                        </a:spcAft>
                      </a:pPr>
                      <a:r>
                        <a:rPr lang="en-US" sz="1200" b="0" dirty="0">
                          <a:effectLst/>
                        </a:rPr>
                        <a:t>20</a:t>
                      </a:r>
                      <a:endParaRPr lang="zh-CN" sz="1600" b="0" dirty="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zh-CN" sz="1200" b="0" dirty="0">
                          <a:effectLst/>
                        </a:rPr>
                        <a:t>藁城实验学校</a:t>
                      </a:r>
                      <a:endParaRPr lang="zh-CN" sz="1600" b="0" dirty="0">
                        <a:effectLst/>
                        <a:latin typeface="Times New Roman" charset="0"/>
                        <a:ea typeface="宋体" charset="-122"/>
                      </a:endParaRPr>
                    </a:p>
                  </a:txBody>
                  <a:tcPr marL="68580" marR="68580" marT="0" marB="0" anchor="ctr"/>
                </a:tc>
                <a:tc>
                  <a:txBody>
                    <a:bodyPr/>
                    <a:lstStyle/>
                    <a:p>
                      <a:pPr algn="ctr">
                        <a:lnSpc>
                          <a:spcPts val="2200"/>
                        </a:lnSpc>
                        <a:spcAft>
                          <a:spcPts val="0"/>
                        </a:spcAft>
                      </a:pPr>
                      <a:r>
                        <a:rPr lang="en-US" sz="1200" b="0" dirty="0">
                          <a:effectLst/>
                        </a:rPr>
                        <a:t>0.01635</a:t>
                      </a:r>
                      <a:endParaRPr lang="zh-CN" sz="1600" b="0" dirty="0">
                        <a:effectLst/>
                        <a:latin typeface="Times New Roman" charset="0"/>
                        <a:ea typeface="宋体" charset="-122"/>
                      </a:endParaRPr>
                    </a:p>
                  </a:txBody>
                  <a:tcPr marL="68580" marR="68580" marT="0" marB="0" anchor="ctr"/>
                </a:tc>
                <a:tc>
                  <a:txBody>
                    <a:bodyPr/>
                    <a:lstStyle/>
                    <a:p>
                      <a:pPr marL="0" algn="ctr" defTabSz="914476" rtl="0" eaLnBrk="1" latinLnBrk="0" hangingPunct="1">
                        <a:spcAft>
                          <a:spcPts val="0"/>
                        </a:spcAft>
                      </a:pPr>
                      <a:r>
                        <a:rPr lang="en-US" sz="1200" b="0" kern="1200" dirty="0">
                          <a:solidFill>
                            <a:schemeClr val="dk1"/>
                          </a:solidFill>
                          <a:effectLst/>
                          <a:latin typeface="+mn-lt"/>
                          <a:ea typeface="+mn-ea"/>
                          <a:cs typeface="+mn-cs"/>
                        </a:rPr>
                        <a:t>27.25%</a:t>
                      </a:r>
                      <a:endParaRPr lang="zh-CN" sz="1200" b="0" kern="1200" dirty="0">
                        <a:solidFill>
                          <a:schemeClr val="dk1"/>
                        </a:solidFill>
                        <a:effectLst/>
                        <a:latin typeface="+mn-lt"/>
                        <a:ea typeface="+mn-ea"/>
                        <a:cs typeface="+mn-cs"/>
                      </a:endParaRPr>
                    </a:p>
                  </a:txBody>
                  <a:tcPr marL="68580" marR="68580" marT="0" marB="0" anchor="ctr"/>
                </a:tc>
              </a:tr>
            </a:tbl>
          </a:graphicData>
        </a:graphic>
      </p:graphicFrame>
      <p:sp>
        <p:nvSpPr>
          <p:cNvPr id="3" name="矩形 2"/>
          <p:cNvSpPr/>
          <p:nvPr/>
        </p:nvSpPr>
        <p:spPr>
          <a:xfrm>
            <a:off x="3506760" y="981265"/>
            <a:ext cx="6002156" cy="369332"/>
          </a:xfrm>
          <a:prstGeom prst="rect">
            <a:avLst/>
          </a:prstGeom>
        </p:spPr>
        <p:txBody>
          <a:bodyPr wrap="none">
            <a:spAutoFit/>
          </a:bodyPr>
          <a:lstStyle/>
          <a:p>
            <a:r>
              <a:rPr lang="zh-CN" altLang="zh-CN" dirty="0">
                <a:latin typeface="+mn-ea"/>
                <a:ea typeface="+mn-ea"/>
                <a:cs typeface="Times New Roman" charset="0"/>
              </a:rPr>
              <a:t>排名前</a:t>
            </a:r>
            <a:r>
              <a:rPr lang="en-US" altLang="zh-CN" dirty="0">
                <a:latin typeface="+mn-ea"/>
                <a:ea typeface="+mn-ea"/>
              </a:rPr>
              <a:t>20</a:t>
            </a:r>
            <a:r>
              <a:rPr lang="zh-CN" altLang="zh-CN" dirty="0">
                <a:latin typeface="+mn-ea"/>
                <a:ea typeface="+mn-ea"/>
                <a:cs typeface="Times New Roman" charset="0"/>
              </a:rPr>
              <a:t>空气质量监测站</a:t>
            </a:r>
            <a:r>
              <a:rPr lang="en-US" altLang="zh-CN" dirty="0" err="1">
                <a:latin typeface="+mn-ea"/>
                <a:ea typeface="+mn-ea"/>
              </a:rPr>
              <a:t>StationRank</a:t>
            </a:r>
            <a:r>
              <a:rPr lang="zh-CN" altLang="zh-CN" dirty="0" smtClean="0">
                <a:latin typeface="+mn-ea"/>
                <a:ea typeface="+mn-ea"/>
                <a:cs typeface="Times New Roman" charset="0"/>
              </a:rPr>
              <a:t>值</a:t>
            </a:r>
            <a:r>
              <a:rPr lang="zh-CN" altLang="en-US" dirty="0" smtClean="0">
                <a:latin typeface="+mn-ea"/>
                <a:ea typeface="+mn-ea"/>
                <a:cs typeface="Times New Roman" charset="0"/>
              </a:rPr>
              <a:t>和</a:t>
            </a:r>
            <a:r>
              <a:rPr lang="zh-CN" altLang="zh-CN" dirty="0">
                <a:latin typeface="+mn-ea"/>
                <a:ea typeface="+mn-ea"/>
              </a:rPr>
              <a:t>污染物超标率</a:t>
            </a:r>
            <a:r>
              <a:rPr lang="zh-CN" altLang="zh-CN" dirty="0" smtClean="0">
                <a:latin typeface="+mn-ea"/>
                <a:ea typeface="+mn-ea"/>
              </a:rPr>
              <a:t> </a:t>
            </a:r>
            <a:endParaRPr lang="zh-CN" altLang="en-US" dirty="0">
              <a:latin typeface="+mn-ea"/>
              <a:ea typeface="+mn-ea"/>
            </a:endParaRPr>
          </a:p>
        </p:txBody>
      </p:sp>
    </p:spTree>
    <p:extLst>
      <p:ext uri="{BB962C8B-B14F-4D97-AF65-F5344CB8AC3E}">
        <p14:creationId xmlns:p14="http://schemas.microsoft.com/office/powerpoint/2010/main" val="7493249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36"/>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Content Placeholder 2"/>
          <p:cNvSpPr txBox="1">
            <a:spLocks/>
          </p:cNvSpPr>
          <p:nvPr/>
        </p:nvSpPr>
        <p:spPr>
          <a:xfrm>
            <a:off x="727834" y="258403"/>
            <a:ext cx="3067050" cy="307777"/>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实验结果</a:t>
            </a:r>
            <a:endPar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p:cNvPicPr>
            <a:picLocks noChangeAspect="1"/>
          </p:cNvPicPr>
          <p:nvPr/>
        </p:nvPicPr>
        <p:blipFill>
          <a:blip r:embed="rId5"/>
          <a:stretch>
            <a:fillRect/>
          </a:stretch>
        </p:blipFill>
        <p:spPr>
          <a:xfrm>
            <a:off x="731220" y="1024037"/>
            <a:ext cx="6075219" cy="2777243"/>
          </a:xfrm>
          <a:prstGeom prst="rect">
            <a:avLst/>
          </a:prstGeom>
        </p:spPr>
      </p:pic>
      <p:pic>
        <p:nvPicPr>
          <p:cNvPr id="5" name="图片 4"/>
          <p:cNvPicPr>
            <a:picLocks noChangeAspect="1"/>
          </p:cNvPicPr>
          <p:nvPr/>
        </p:nvPicPr>
        <p:blipFill>
          <a:blip r:embed="rId6"/>
          <a:stretch>
            <a:fillRect/>
          </a:stretch>
        </p:blipFill>
        <p:spPr>
          <a:xfrm>
            <a:off x="5349255" y="3904357"/>
            <a:ext cx="7234787" cy="3080479"/>
          </a:xfrm>
          <a:prstGeom prst="rect">
            <a:avLst/>
          </a:prstGeom>
        </p:spPr>
      </p:pic>
    </p:spTree>
    <p:extLst>
      <p:ext uri="{BB962C8B-B14F-4D97-AF65-F5344CB8AC3E}">
        <p14:creationId xmlns:p14="http://schemas.microsoft.com/office/powerpoint/2010/main" val="6534298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6321561" y="2221170"/>
            <a:ext cx="1043918" cy="615553"/>
          </a:xfrm>
          <a:prstGeom prst="rect">
            <a:avLst/>
          </a:prstGeom>
          <a:noFill/>
        </p:spPr>
        <p:txBody>
          <a:bodyPr wrap="square" lIns="0" tIns="0" rIns="0" bIns="0" rtlCol="0">
            <a:spAutoFit/>
          </a:bodyPr>
          <a:lstStyle/>
          <a:p>
            <a:r>
              <a:rPr lang="zh-CN" altLang="en-US" sz="4000" dirty="0" smtClean="0">
                <a:solidFill>
                  <a:schemeClr val="accent1"/>
                </a:solidFill>
                <a:latin typeface="微软雅黑" panose="020B0503020204020204" pitchFamily="34" charset="-122"/>
                <a:ea typeface="微软雅黑" panose="020B0503020204020204" pitchFamily="34" charset="-122"/>
                <a:cs typeface="+mn-ea"/>
                <a:sym typeface="+mn-lt"/>
              </a:rPr>
              <a:t>结论</a:t>
            </a:r>
            <a:endParaRPr lang="en-GB" altLang="zh-CN" sz="40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4125119" y="1744117"/>
            <a:ext cx="219644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cap="all" spc="300" dirty="0" smtClean="0">
                <a:solidFill>
                  <a:schemeClr val="accent1"/>
                </a:solidFill>
                <a:latin typeface="Impact" panose="020B0806030902050204" pitchFamily="34" charset="0"/>
                <a:cs typeface="Arial" panose="020B0604020202020204" pitchFamily="34" charset="0"/>
              </a:rPr>
              <a:t>05</a:t>
            </a:r>
            <a:endParaRPr lang="zh-CN" altLang="en-US" sz="9600" cap="all" spc="300"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0516739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5"/>
                                        </p:tgtEl>
                                      </p:cBhvr>
                                    </p:animEffect>
                                    <p:animScale>
                                      <p:cBhvr>
                                        <p:cTn id="15" dur="250" autoRev="1" fill="hold"/>
                                        <p:tgtEl>
                                          <p:spTgt spid="15"/>
                                        </p:tgtEl>
                                      </p:cBhvr>
                                      <p:by x="105000" y="105000"/>
                                    </p:animScale>
                                  </p:childTnLst>
                                </p:cTn>
                              </p:par>
                            </p:childTnLst>
                          </p:cTn>
                        </p:par>
                        <p:par>
                          <p:cTn id="16" fill="hold">
                            <p:stCondLst>
                              <p:cond delay="105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13"/>
                                        </p:tgtEl>
                                        <p:attrNameLst>
                                          <p:attrName>style.visibility</p:attrName>
                                        </p:attrNameLst>
                                      </p:cBhvr>
                                      <p:to>
                                        <p:strVal val="visible"/>
                                      </p:to>
                                    </p:set>
                                    <p:animEffect transition="in" filter="wipe(left)">
                                      <p:cBhvr>
                                        <p:cTn id="19" dur="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7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733423" y="245747"/>
            <a:ext cx="3319688" cy="30777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总结</a:t>
            </a:r>
            <a:endParaRPr lang="en-US" altLang="zh-CN"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Oval 6"/>
          <p:cNvSpPr>
            <a:spLocks noChangeArrowheads="1"/>
          </p:cNvSpPr>
          <p:nvPr/>
        </p:nvSpPr>
        <p:spPr bwMode="auto">
          <a:xfrm>
            <a:off x="1067503" y="2231773"/>
            <a:ext cx="873125" cy="873353"/>
          </a:xfrm>
          <a:prstGeom prst="ellipse">
            <a:avLst/>
          </a:prstGeom>
          <a:gradFill>
            <a:gsLst>
              <a:gs pos="100000">
                <a:srgbClr val="003266"/>
              </a:gs>
              <a:gs pos="100000">
                <a:srgbClr val="3E7886"/>
              </a:gs>
            </a:gsLst>
            <a:lin ang="13800000" scaled="0"/>
          </a:gradFill>
          <a:ln>
            <a:noFill/>
          </a:ln>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2" name="Freeform 13"/>
          <p:cNvSpPr>
            <a:spLocks/>
          </p:cNvSpPr>
          <p:nvPr/>
        </p:nvSpPr>
        <p:spPr bwMode="auto">
          <a:xfrm>
            <a:off x="1655695" y="2750118"/>
            <a:ext cx="31659" cy="3334"/>
          </a:xfrm>
          <a:custGeom>
            <a:avLst/>
            <a:gdLst>
              <a:gd name="T0" fmla="*/ 0 w 43"/>
              <a:gd name="T1" fmla="*/ 0 h 5"/>
              <a:gd name="T2" fmla="*/ 1 w 43"/>
              <a:gd name="T3" fmla="*/ 5 h 5"/>
              <a:gd name="T4" fmla="*/ 43 w 43"/>
              <a:gd name="T5" fmla="*/ 3 h 5"/>
              <a:gd name="T6" fmla="*/ 0 w 43"/>
              <a:gd name="T7" fmla="*/ 0 h 5"/>
            </a:gdLst>
            <a:ahLst/>
            <a:cxnLst>
              <a:cxn ang="0">
                <a:pos x="T0" y="T1"/>
              </a:cxn>
              <a:cxn ang="0">
                <a:pos x="T2" y="T3"/>
              </a:cxn>
              <a:cxn ang="0">
                <a:pos x="T4" y="T5"/>
              </a:cxn>
              <a:cxn ang="0">
                <a:pos x="T6" y="T7"/>
              </a:cxn>
            </a:cxnLst>
            <a:rect l="0" t="0" r="r" b="b"/>
            <a:pathLst>
              <a:path w="43" h="5">
                <a:moveTo>
                  <a:pt x="0" y="0"/>
                </a:moveTo>
                <a:lnTo>
                  <a:pt x="1" y="5"/>
                </a:lnTo>
                <a:lnTo>
                  <a:pt x="4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9" name="PA_矩形 75"/>
          <p:cNvSpPr/>
          <p:nvPr>
            <p:custDataLst>
              <p:tags r:id="rId3"/>
            </p:custDataLst>
          </p:nvPr>
        </p:nvSpPr>
        <p:spPr>
          <a:xfrm>
            <a:off x="2180903" y="2176165"/>
            <a:ext cx="9975832" cy="257916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3200" dirty="0" smtClean="0">
                <a:solidFill>
                  <a:schemeClr val="accent6"/>
                </a:solidFill>
                <a:latin typeface="微软雅黑" panose="020B0503020204020204" pitchFamily="34" charset="-122"/>
                <a:ea typeface="微软雅黑" panose="020B0503020204020204" pitchFamily="34" charset="-122"/>
              </a:rPr>
              <a:t>结论</a:t>
            </a:r>
            <a:endParaRPr lang="en-US" altLang="zh-CN" sz="3200" dirty="0" smtClean="0">
              <a:solidFill>
                <a:schemeClr val="accent6"/>
              </a:solidFill>
              <a:latin typeface="微软雅黑" panose="020B0503020204020204" pitchFamily="34" charset="-122"/>
              <a:ea typeface="微软雅黑" panose="020B0503020204020204" pitchFamily="34" charset="-122"/>
            </a:endParaRPr>
          </a:p>
          <a:p>
            <a:pPr marL="285750" indent="-285750">
              <a:lnSpc>
                <a:spcPct val="200000"/>
              </a:lnSpc>
              <a:buFont typeface="Arial" charset="0"/>
              <a:buChar char="•"/>
            </a:pPr>
            <a:r>
              <a:rPr lang="zh-CN" altLang="zh-CN" sz="2000" dirty="0"/>
              <a:t>提出了一种基于大气污染物传播机理的污染物传播</a:t>
            </a:r>
            <a:r>
              <a:rPr lang="zh-CN" altLang="zh-CN" sz="2000" dirty="0" smtClean="0"/>
              <a:t>模型</a:t>
            </a:r>
            <a:endParaRPr lang="en-US" altLang="zh-CN" sz="2000" dirty="0" smtClean="0"/>
          </a:p>
          <a:p>
            <a:pPr marL="285750" indent="-285750">
              <a:lnSpc>
                <a:spcPct val="200000"/>
              </a:lnSpc>
              <a:buFont typeface="Arial" charset="0"/>
              <a:buChar char="•"/>
            </a:pPr>
            <a:r>
              <a:rPr lang="zh-CN" altLang="zh-CN" sz="2000" dirty="0"/>
              <a:t>提出了一种基于图矩阵的大气污染物关键传播路径的方法 </a:t>
            </a:r>
            <a:endParaRPr lang="zh-CN" altLang="en-US" sz="2000" dirty="0">
              <a:solidFill>
                <a:srgbClr val="595959"/>
              </a:solidFill>
              <a:latin typeface="微软雅黑" panose="020B0503020204020204" pitchFamily="34" charset="-122"/>
              <a:ea typeface="微软雅黑" panose="020B0503020204020204" pitchFamily="34" charset="-122"/>
            </a:endParaRPr>
          </a:p>
          <a:p>
            <a:pPr marL="285750" indent="-285750">
              <a:lnSpc>
                <a:spcPct val="200000"/>
              </a:lnSpc>
              <a:buFont typeface="Arial" charset="0"/>
              <a:buChar char="•"/>
            </a:pPr>
            <a:r>
              <a:rPr lang="zh-CN" altLang="zh-CN" sz="2000" dirty="0"/>
              <a:t>提出了一种基于</a:t>
            </a:r>
            <a:r>
              <a:rPr lang="en-US" altLang="zh-CN" sz="2000" dirty="0"/>
              <a:t>PageRank</a:t>
            </a:r>
            <a:r>
              <a:rPr lang="zh-CN" altLang="zh-CN" sz="2000" dirty="0"/>
              <a:t>算法改进的适用于空气污染物传播网络的</a:t>
            </a:r>
            <a:r>
              <a:rPr lang="en-US" altLang="zh-CN" sz="2000" dirty="0" err="1"/>
              <a:t>StationRank</a:t>
            </a:r>
            <a:r>
              <a:rPr lang="zh-CN" altLang="zh-CN" sz="2000" dirty="0"/>
              <a:t>算法 </a:t>
            </a:r>
            <a:endParaRPr lang="zh-CN" altLang="en-US" sz="2800" dirty="0">
              <a:solidFill>
                <a:srgbClr val="595959"/>
              </a:solidFill>
              <a:latin typeface="微软雅黑" panose="020B0503020204020204" pitchFamily="34" charset="-122"/>
              <a:ea typeface="微软雅黑" panose="020B0503020204020204" pitchFamily="34" charset="-122"/>
            </a:endParaRPr>
          </a:p>
        </p:txBody>
      </p:sp>
      <p:pic>
        <p:nvPicPr>
          <p:cNvPr id="49" name="图片 48"/>
          <p:cNvPicPr>
            <a:picLocks noChangeAspect="1"/>
          </p:cNvPicPr>
          <p:nvPr/>
        </p:nvPicPr>
        <p:blipFill>
          <a:blip r:embed="rId6"/>
          <a:stretch>
            <a:fillRect/>
          </a:stretch>
        </p:blipFill>
        <p:spPr>
          <a:xfrm>
            <a:off x="1331082" y="2475146"/>
            <a:ext cx="410162" cy="410162"/>
          </a:xfrm>
          <a:prstGeom prst="rect">
            <a:avLst/>
          </a:prstGeom>
        </p:spPr>
      </p:pic>
    </p:spTree>
    <p:extLst>
      <p:ext uri="{BB962C8B-B14F-4D97-AF65-F5344CB8AC3E}">
        <p14:creationId xmlns:p14="http://schemas.microsoft.com/office/powerpoint/2010/main" val="76521358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0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40000">
                                          <p:cBhvr additive="base">
                                            <p:cTn id="7" dur="500" fill="hold"/>
                                            <p:tgtEl>
                                              <p:spTgt spid="39"/>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0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40000">
                                          <p:cBhvr additive="base">
                                            <p:cTn id="11"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40000">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14:bounceEnd="40000">
                                          <p:cBhvr additive="base">
                                            <p:cTn id="15" dur="5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9"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p:cNvSpPr>
            <a:spLocks noChangeArrowheads="1"/>
          </p:cNvSpPr>
          <p:nvPr/>
        </p:nvSpPr>
        <p:spPr bwMode="auto">
          <a:xfrm>
            <a:off x="2606742" y="1600101"/>
            <a:ext cx="7645268" cy="311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b="1" cap="all" dirty="0" smtClean="0">
                <a:solidFill>
                  <a:schemeClr val="accent1"/>
                </a:solidFill>
                <a:cs typeface="Arial" panose="020B0604020202020204" pitchFamily="34" charset="0"/>
              </a:rPr>
              <a:t>请</a:t>
            </a:r>
            <a:r>
              <a:rPr lang="zh-CN" altLang="en-US" sz="4400" b="1" cap="all" dirty="0">
                <a:solidFill>
                  <a:schemeClr val="accent1"/>
                </a:solidFill>
                <a:cs typeface="Arial" panose="020B0604020202020204" pitchFamily="34" charset="0"/>
              </a:rPr>
              <a:t>各位评审老师提出宝贵意见！</a:t>
            </a:r>
          </a:p>
          <a:p>
            <a:pPr algn="ctr"/>
            <a:endParaRPr lang="zh-CN" altLang="en-US" sz="4400" b="1" cap="all" dirty="0">
              <a:solidFill>
                <a:schemeClr val="accent1"/>
              </a:solidFill>
              <a:cs typeface="Arial" panose="020B0604020202020204" pitchFamily="34" charset="0"/>
            </a:endParaRPr>
          </a:p>
          <a:p>
            <a:pPr algn="ctr">
              <a:buNone/>
            </a:pPr>
            <a:r>
              <a:rPr lang="zh-CN" altLang="en-US" sz="4400" b="1" cap="all" dirty="0" smtClean="0">
                <a:solidFill>
                  <a:schemeClr val="accent1"/>
                </a:solidFill>
                <a:cs typeface="Arial" panose="020B0604020202020204" pitchFamily="34" charset="0"/>
              </a:rPr>
              <a:t>    谢  谢</a:t>
            </a:r>
            <a:r>
              <a:rPr lang="zh-CN" altLang="en-US" sz="4400" b="1" cap="all" dirty="0">
                <a:solidFill>
                  <a:schemeClr val="accent1"/>
                </a:solidFill>
                <a:cs typeface="Arial" panose="020B0604020202020204" pitchFamily="34" charset="0"/>
              </a:rPr>
              <a:t>！</a:t>
            </a:r>
          </a:p>
          <a:p>
            <a:pPr algn="ctr">
              <a:buNone/>
            </a:pPr>
            <a:endParaRPr lang="en-US" altLang="zh-CN" sz="4400" b="1" cap="all" dirty="0" smtClean="0">
              <a:solidFill>
                <a:schemeClr val="accent1"/>
              </a:solidFill>
              <a:cs typeface="Arial" panose="020B0604020202020204" pitchFamily="34" charset="0"/>
            </a:endParaRPr>
          </a:p>
        </p:txBody>
      </p:sp>
      <p:sp>
        <p:nvSpPr>
          <p:cNvPr id="9"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0"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870397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par>
                          <p:cTn id="12" fill="hold">
                            <p:stCondLst>
                              <p:cond delay="13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4"/>
                                        </p:tgtEl>
                                      </p:cBhvr>
                                    </p:animEffect>
                                    <p:animScale>
                                      <p:cBhvr>
                                        <p:cTn id="1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5449298" y="1733371"/>
            <a:ext cx="3960439" cy="677108"/>
          </a:xfrm>
          <a:prstGeom prst="rect">
            <a:avLst/>
          </a:prstGeom>
          <a:noFill/>
        </p:spPr>
        <p:txBody>
          <a:bodyPr wrap="square" lIns="0" tIns="0" rIns="0" bIns="0" rtlCol="0">
            <a:spAutoFit/>
          </a:bodyPr>
          <a:lstStyle/>
          <a:p>
            <a:r>
              <a:rPr lang="zh-CN" altLang="en-US" sz="4400" dirty="0" smtClean="0">
                <a:solidFill>
                  <a:schemeClr val="accent1"/>
                </a:solidFill>
                <a:latin typeface="微软雅黑" panose="020B0503020204020204" pitchFamily="34" charset="-122"/>
                <a:ea typeface="微软雅黑" panose="020B0503020204020204" pitchFamily="34" charset="-122"/>
                <a:cs typeface="+mn-ea"/>
                <a:sym typeface="+mn-lt"/>
              </a:rPr>
              <a:t>   </a:t>
            </a:r>
            <a:r>
              <a:rPr lang="zh-CN" altLang="en-US" sz="4000" dirty="0" smtClean="0">
                <a:solidFill>
                  <a:schemeClr val="accent1"/>
                </a:solidFill>
                <a:latin typeface="微软雅黑" panose="020B0503020204020204" pitchFamily="34" charset="-122"/>
                <a:ea typeface="微软雅黑" panose="020B0503020204020204" pitchFamily="34" charset="-122"/>
                <a:cs typeface="+mn-ea"/>
                <a:sym typeface="+mn-lt"/>
              </a:rPr>
              <a:t>绪论</a:t>
            </a:r>
            <a:endParaRPr lang="en-GB" altLang="zh-CN" sz="40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3333031" y="1598528"/>
            <a:ext cx="219644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cap="all" spc="300" dirty="0" smtClean="0">
                <a:solidFill>
                  <a:schemeClr val="accent1"/>
                </a:solidFill>
                <a:latin typeface="Impact" panose="020B0806030902050204" pitchFamily="34" charset="0"/>
                <a:cs typeface="Arial" panose="020B0604020202020204" pitchFamily="34" charset="0"/>
              </a:rPr>
              <a:t>01</a:t>
            </a:r>
            <a:endParaRPr lang="zh-CN" altLang="en-US" sz="9600" cap="all" spc="300"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 name="文本框 2"/>
          <p:cNvSpPr txBox="1"/>
          <p:nvPr/>
        </p:nvSpPr>
        <p:spPr>
          <a:xfrm>
            <a:off x="5896349" y="2577274"/>
            <a:ext cx="1973185" cy="1338315"/>
          </a:xfrm>
          <a:prstGeom prst="rect">
            <a:avLst/>
          </a:prstGeom>
          <a:noFill/>
        </p:spPr>
        <p:txBody>
          <a:bodyPr wrap="square" rtlCol="0">
            <a:spAutoFit/>
          </a:bodyPr>
          <a:lstStyle/>
          <a:p>
            <a:pPr marL="285750" indent="-285750">
              <a:lnSpc>
                <a:spcPct val="140000"/>
              </a:lnSpc>
              <a:buFont typeface="Arial" charset="0"/>
              <a:buChar char="•"/>
            </a:pPr>
            <a:r>
              <a:rPr kumimoji="1" lang="zh-CN" altLang="en-US" sz="2000" dirty="0" smtClean="0">
                <a:solidFill>
                  <a:srgbClr val="002060"/>
                </a:solidFill>
                <a:latin typeface="+mn-ea"/>
                <a:ea typeface="+mn-ea"/>
              </a:rPr>
              <a:t>研究主线</a:t>
            </a:r>
            <a:endParaRPr kumimoji="1" lang="en-US" altLang="zh-CN" sz="2000" dirty="0" smtClean="0">
              <a:solidFill>
                <a:srgbClr val="002060"/>
              </a:solidFill>
              <a:latin typeface="+mn-ea"/>
              <a:ea typeface="+mn-ea"/>
            </a:endParaRPr>
          </a:p>
          <a:p>
            <a:pPr marL="285750" indent="-285750">
              <a:lnSpc>
                <a:spcPct val="140000"/>
              </a:lnSpc>
              <a:buFont typeface="Arial" charset="0"/>
              <a:buChar char="•"/>
            </a:pPr>
            <a:r>
              <a:rPr kumimoji="1" lang="zh-CN" altLang="en-US" sz="2000" dirty="0" smtClean="0">
                <a:solidFill>
                  <a:srgbClr val="002060"/>
                </a:solidFill>
                <a:latin typeface="+mn-ea"/>
                <a:ea typeface="+mn-ea"/>
              </a:rPr>
              <a:t>研究内容</a:t>
            </a:r>
            <a:endParaRPr kumimoji="1" lang="en-US" altLang="zh-CN" sz="2000" dirty="0" smtClean="0">
              <a:solidFill>
                <a:srgbClr val="002060"/>
              </a:solidFill>
              <a:latin typeface="+mn-ea"/>
              <a:ea typeface="+mn-ea"/>
            </a:endParaRPr>
          </a:p>
          <a:p>
            <a:pPr marL="285750" indent="-285750">
              <a:lnSpc>
                <a:spcPct val="140000"/>
              </a:lnSpc>
              <a:buFont typeface="Arial" charset="0"/>
              <a:buChar char="•"/>
            </a:pPr>
            <a:r>
              <a:rPr kumimoji="1" lang="zh-CN" altLang="en-US" sz="2000" dirty="0" smtClean="0">
                <a:solidFill>
                  <a:srgbClr val="002060"/>
                </a:solidFill>
                <a:latin typeface="+mn-ea"/>
                <a:ea typeface="+mn-ea"/>
              </a:rPr>
              <a:t>研究思路</a:t>
            </a:r>
            <a:endParaRPr kumimoji="1" lang="zh-CN" altLang="en-US" sz="2000" dirty="0">
              <a:solidFill>
                <a:srgbClr val="002060"/>
              </a:solidFill>
              <a:latin typeface="+mn-ea"/>
              <a:ea typeface="+mn-ea"/>
            </a:endParaRPr>
          </a:p>
        </p:txBody>
      </p:sp>
    </p:spTree>
    <p:extLst>
      <p:ext uri="{BB962C8B-B14F-4D97-AF65-F5344CB8AC3E}">
        <p14:creationId xmlns:p14="http://schemas.microsoft.com/office/powerpoint/2010/main" val="384413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5"/>
                                        </p:tgtEl>
                                      </p:cBhvr>
                                    </p:animEffect>
                                    <p:animScale>
                                      <p:cBhvr>
                                        <p:cTn id="15" dur="250" autoRev="1" fill="hold"/>
                                        <p:tgtEl>
                                          <p:spTgt spid="15"/>
                                        </p:tgtEl>
                                      </p:cBhvr>
                                      <p:by x="105000" y="105000"/>
                                    </p:animScale>
                                  </p:childTnLst>
                                </p:cTn>
                              </p:par>
                            </p:childTnLst>
                          </p:cTn>
                        </p:par>
                        <p:par>
                          <p:cTn id="16" fill="hold">
                            <p:stCondLst>
                              <p:cond delay="105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13"/>
                                        </p:tgtEl>
                                        <p:attrNameLst>
                                          <p:attrName>style.visibility</p:attrName>
                                        </p:attrNameLst>
                                      </p:cBhvr>
                                      <p:to>
                                        <p:strVal val="visible"/>
                                      </p:to>
                                    </p:set>
                                    <p:animEffect transition="in" filter="wipe(left)">
                                      <p:cBhvr>
                                        <p:cTn id="19" dur="200"/>
                                        <p:tgtEl>
                                          <p:spTgt spid="1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8929" y="260554"/>
            <a:ext cx="3067050" cy="307777"/>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研究主线</a:t>
            </a:r>
            <a:endPar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组 4"/>
          <p:cNvGrpSpPr/>
          <p:nvPr/>
        </p:nvGrpSpPr>
        <p:grpSpPr>
          <a:xfrm>
            <a:off x="1047677" y="1349127"/>
            <a:ext cx="1365766" cy="1365766"/>
            <a:chOff x="1047677" y="1780062"/>
            <a:chExt cx="1365766" cy="1365766"/>
          </a:xfrm>
        </p:grpSpPr>
        <p:grpSp>
          <p:nvGrpSpPr>
            <p:cNvPr id="17" name="组合 4"/>
            <p:cNvGrpSpPr/>
            <p:nvPr/>
          </p:nvGrpSpPr>
          <p:grpSpPr>
            <a:xfrm>
              <a:off x="1047677" y="1780062"/>
              <a:ext cx="1365766" cy="1365766"/>
              <a:chOff x="722646" y="1948823"/>
              <a:chExt cx="2401553" cy="2401553"/>
            </a:xfrm>
          </p:grpSpPr>
          <p:sp>
            <p:nvSpPr>
              <p:cNvPr id="20" name="椭圆 19"/>
              <p:cNvSpPr/>
              <p:nvPr/>
            </p:nvSpPr>
            <p:spPr>
              <a:xfrm>
                <a:off x="722646" y="1948823"/>
                <a:ext cx="2401553" cy="2401553"/>
              </a:xfrm>
              <a:prstGeom prst="ellipse">
                <a:avLst/>
              </a:prstGeom>
              <a:solidFill>
                <a:schemeClr val="accent2">
                  <a:alpha val="32000"/>
                </a:schemeClr>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21" name="椭圆 20"/>
              <p:cNvSpPr/>
              <p:nvPr/>
            </p:nvSpPr>
            <p:spPr>
              <a:xfrm>
                <a:off x="907423" y="2133600"/>
                <a:ext cx="2031999" cy="2031999"/>
              </a:xfrm>
              <a:prstGeom prst="ellipse">
                <a:avLst/>
              </a:prstGeom>
              <a:gradFill>
                <a:gsLst>
                  <a:gs pos="100000">
                    <a:srgbClr val="003266"/>
                  </a:gs>
                  <a:gs pos="100000">
                    <a:srgbClr val="2D576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grpSp>
        <p:sp>
          <p:nvSpPr>
            <p:cNvPr id="34" name="Freeform 23"/>
            <p:cNvSpPr>
              <a:spLocks noEditPoints="1"/>
            </p:cNvSpPr>
            <p:nvPr/>
          </p:nvSpPr>
          <p:spPr bwMode="auto">
            <a:xfrm>
              <a:off x="1563550" y="2305024"/>
              <a:ext cx="334020" cy="315842"/>
            </a:xfrm>
            <a:custGeom>
              <a:avLst/>
              <a:gdLst/>
              <a:ahLst/>
              <a:cxnLst>
                <a:cxn ang="0">
                  <a:pos x="68" y="14"/>
                </a:cxn>
                <a:cxn ang="0">
                  <a:pos x="68" y="18"/>
                </a:cxn>
                <a:cxn ang="0">
                  <a:pos x="64" y="18"/>
                </a:cxn>
                <a:cxn ang="0">
                  <a:pos x="61" y="21"/>
                </a:cxn>
                <a:cxn ang="0">
                  <a:pos x="7" y="21"/>
                </a:cxn>
                <a:cxn ang="0">
                  <a:pos x="4" y="18"/>
                </a:cxn>
                <a:cxn ang="0">
                  <a:pos x="0" y="18"/>
                </a:cxn>
                <a:cxn ang="0">
                  <a:pos x="0" y="14"/>
                </a:cxn>
                <a:cxn ang="0">
                  <a:pos x="34" y="0"/>
                </a:cxn>
                <a:cxn ang="0">
                  <a:pos x="68" y="14"/>
                </a:cxn>
                <a:cxn ang="0">
                  <a:pos x="68" y="60"/>
                </a:cxn>
                <a:cxn ang="0">
                  <a:pos x="68" y="64"/>
                </a:cxn>
                <a:cxn ang="0">
                  <a:pos x="0" y="64"/>
                </a:cxn>
                <a:cxn ang="0">
                  <a:pos x="0" y="60"/>
                </a:cxn>
                <a:cxn ang="0">
                  <a:pos x="2" y="57"/>
                </a:cxn>
                <a:cxn ang="0">
                  <a:pos x="66" y="57"/>
                </a:cxn>
                <a:cxn ang="0">
                  <a:pos x="68" y="60"/>
                </a:cxn>
                <a:cxn ang="0">
                  <a:pos x="18" y="23"/>
                </a:cxn>
                <a:cxn ang="0">
                  <a:pos x="18" y="50"/>
                </a:cxn>
                <a:cxn ang="0">
                  <a:pos x="23" y="50"/>
                </a:cxn>
                <a:cxn ang="0">
                  <a:pos x="23" y="23"/>
                </a:cxn>
                <a:cxn ang="0">
                  <a:pos x="32" y="23"/>
                </a:cxn>
                <a:cxn ang="0">
                  <a:pos x="32" y="50"/>
                </a:cxn>
                <a:cxn ang="0">
                  <a:pos x="36" y="50"/>
                </a:cxn>
                <a:cxn ang="0">
                  <a:pos x="36" y="23"/>
                </a:cxn>
                <a:cxn ang="0">
                  <a:pos x="45" y="23"/>
                </a:cxn>
                <a:cxn ang="0">
                  <a:pos x="45" y="50"/>
                </a:cxn>
                <a:cxn ang="0">
                  <a:pos x="50" y="50"/>
                </a:cxn>
                <a:cxn ang="0">
                  <a:pos x="50" y="23"/>
                </a:cxn>
                <a:cxn ang="0">
                  <a:pos x="59" y="23"/>
                </a:cxn>
                <a:cxn ang="0">
                  <a:pos x="59" y="50"/>
                </a:cxn>
                <a:cxn ang="0">
                  <a:pos x="61" y="50"/>
                </a:cxn>
                <a:cxn ang="0">
                  <a:pos x="64" y="53"/>
                </a:cxn>
                <a:cxn ang="0">
                  <a:pos x="64" y="55"/>
                </a:cxn>
                <a:cxn ang="0">
                  <a:pos x="4" y="55"/>
                </a:cxn>
                <a:cxn ang="0">
                  <a:pos x="4" y="53"/>
                </a:cxn>
                <a:cxn ang="0">
                  <a:pos x="7" y="50"/>
                </a:cxn>
                <a:cxn ang="0">
                  <a:pos x="9" y="50"/>
                </a:cxn>
                <a:cxn ang="0">
                  <a:pos x="9" y="23"/>
                </a:cxn>
                <a:cxn ang="0">
                  <a:pos x="18" y="23"/>
                </a:cxn>
              </a:cxnLst>
              <a:rect l="0" t="0" r="r" b="b"/>
              <a:pathLst>
                <a:path w="68" h="64">
                  <a:moveTo>
                    <a:pt x="68" y="14"/>
                  </a:moveTo>
                  <a:cubicBezTo>
                    <a:pt x="68" y="18"/>
                    <a:pt x="68" y="18"/>
                    <a:pt x="68" y="18"/>
                  </a:cubicBezTo>
                  <a:cubicBezTo>
                    <a:pt x="64" y="18"/>
                    <a:pt x="64" y="18"/>
                    <a:pt x="64" y="18"/>
                  </a:cubicBezTo>
                  <a:cubicBezTo>
                    <a:pt x="64" y="20"/>
                    <a:pt x="63" y="21"/>
                    <a:pt x="61" y="21"/>
                  </a:cubicBezTo>
                  <a:cubicBezTo>
                    <a:pt x="7" y="21"/>
                    <a:pt x="7" y="21"/>
                    <a:pt x="7" y="21"/>
                  </a:cubicBezTo>
                  <a:cubicBezTo>
                    <a:pt x="5" y="21"/>
                    <a:pt x="4" y="20"/>
                    <a:pt x="4" y="18"/>
                  </a:cubicBezTo>
                  <a:cubicBezTo>
                    <a:pt x="0" y="18"/>
                    <a:pt x="0" y="18"/>
                    <a:pt x="0" y="18"/>
                  </a:cubicBezTo>
                  <a:cubicBezTo>
                    <a:pt x="0" y="14"/>
                    <a:pt x="0" y="14"/>
                    <a:pt x="0" y="14"/>
                  </a:cubicBezTo>
                  <a:cubicBezTo>
                    <a:pt x="34" y="0"/>
                    <a:pt x="34" y="0"/>
                    <a:pt x="34" y="0"/>
                  </a:cubicBezTo>
                  <a:lnTo>
                    <a:pt x="68" y="14"/>
                  </a:lnTo>
                  <a:close/>
                  <a:moveTo>
                    <a:pt x="68" y="60"/>
                  </a:moveTo>
                  <a:cubicBezTo>
                    <a:pt x="68" y="64"/>
                    <a:pt x="68" y="64"/>
                    <a:pt x="68" y="64"/>
                  </a:cubicBezTo>
                  <a:cubicBezTo>
                    <a:pt x="0" y="64"/>
                    <a:pt x="0" y="64"/>
                    <a:pt x="0" y="64"/>
                  </a:cubicBezTo>
                  <a:cubicBezTo>
                    <a:pt x="0" y="60"/>
                    <a:pt x="0" y="60"/>
                    <a:pt x="0" y="60"/>
                  </a:cubicBezTo>
                  <a:cubicBezTo>
                    <a:pt x="0" y="58"/>
                    <a:pt x="1" y="57"/>
                    <a:pt x="2" y="57"/>
                  </a:cubicBezTo>
                  <a:cubicBezTo>
                    <a:pt x="66" y="57"/>
                    <a:pt x="66" y="57"/>
                    <a:pt x="66" y="57"/>
                  </a:cubicBezTo>
                  <a:cubicBezTo>
                    <a:pt x="67" y="57"/>
                    <a:pt x="68" y="58"/>
                    <a:pt x="68" y="60"/>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6" y="50"/>
                    <a:pt x="36" y="50"/>
                    <a:pt x="36" y="50"/>
                  </a:cubicBezTo>
                  <a:cubicBezTo>
                    <a:pt x="36" y="23"/>
                    <a:pt x="36" y="23"/>
                    <a:pt x="36" y="23"/>
                  </a:cubicBezTo>
                  <a:cubicBezTo>
                    <a:pt x="45" y="23"/>
                    <a:pt x="45" y="23"/>
                    <a:pt x="45" y="23"/>
                  </a:cubicBezTo>
                  <a:cubicBezTo>
                    <a:pt x="45" y="50"/>
                    <a:pt x="45" y="50"/>
                    <a:pt x="45" y="50"/>
                  </a:cubicBezTo>
                  <a:cubicBezTo>
                    <a:pt x="50" y="50"/>
                    <a:pt x="50" y="50"/>
                    <a:pt x="50" y="50"/>
                  </a:cubicBezTo>
                  <a:cubicBezTo>
                    <a:pt x="50" y="23"/>
                    <a:pt x="50" y="23"/>
                    <a:pt x="50" y="23"/>
                  </a:cubicBezTo>
                  <a:cubicBezTo>
                    <a:pt x="59" y="23"/>
                    <a:pt x="59" y="23"/>
                    <a:pt x="59" y="23"/>
                  </a:cubicBezTo>
                  <a:cubicBezTo>
                    <a:pt x="59" y="50"/>
                    <a:pt x="59" y="50"/>
                    <a:pt x="59" y="50"/>
                  </a:cubicBezTo>
                  <a:cubicBezTo>
                    <a:pt x="61" y="50"/>
                    <a:pt x="61" y="50"/>
                    <a:pt x="61" y="50"/>
                  </a:cubicBezTo>
                  <a:cubicBezTo>
                    <a:pt x="63" y="50"/>
                    <a:pt x="64" y="51"/>
                    <a:pt x="64" y="53"/>
                  </a:cubicBezTo>
                  <a:cubicBezTo>
                    <a:pt x="64" y="55"/>
                    <a:pt x="64" y="55"/>
                    <a:pt x="64" y="55"/>
                  </a:cubicBezTo>
                  <a:cubicBezTo>
                    <a:pt x="4" y="55"/>
                    <a:pt x="4" y="55"/>
                    <a:pt x="4" y="55"/>
                  </a:cubicBezTo>
                  <a:cubicBezTo>
                    <a:pt x="4" y="53"/>
                    <a:pt x="4" y="53"/>
                    <a:pt x="4" y="53"/>
                  </a:cubicBezTo>
                  <a:cubicBezTo>
                    <a:pt x="4" y="51"/>
                    <a:pt x="5" y="50"/>
                    <a:pt x="7" y="50"/>
                  </a:cubicBezTo>
                  <a:cubicBezTo>
                    <a:pt x="9" y="50"/>
                    <a:pt x="9" y="50"/>
                    <a:pt x="9" y="50"/>
                  </a:cubicBezTo>
                  <a:cubicBezTo>
                    <a:pt x="9" y="23"/>
                    <a:pt x="9" y="23"/>
                    <a:pt x="9" y="23"/>
                  </a:cubicBezTo>
                  <a:lnTo>
                    <a:pt x="18" y="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矩形 37"/>
          <p:cNvSpPr/>
          <p:nvPr/>
        </p:nvSpPr>
        <p:spPr>
          <a:xfrm>
            <a:off x="2563343" y="1338876"/>
            <a:ext cx="1732053" cy="497957"/>
          </a:xfrm>
          <a:prstGeom prst="rect">
            <a:avLst/>
          </a:prstGeom>
        </p:spPr>
        <p:txBody>
          <a:bodyPr wrap="square">
            <a:spAutoFit/>
          </a:bodyPr>
          <a:lstStyle/>
          <a:p>
            <a:pPr>
              <a:lnSpc>
                <a:spcPct val="120000"/>
              </a:lnSpc>
              <a:spcBef>
                <a:spcPct val="0"/>
              </a:spcBef>
            </a:pPr>
            <a:r>
              <a:rPr lang="zh-CN" altLang="en-US" sz="2400" dirty="0" smtClean="0">
                <a:solidFill>
                  <a:srgbClr val="002060"/>
                </a:solidFill>
                <a:latin typeface="微软雅黑" panose="020B0503020204020204" pitchFamily="34" charset="-122"/>
                <a:ea typeface="微软雅黑" panose="020B0503020204020204" pitchFamily="34" charset="-122"/>
              </a:rPr>
              <a:t>研究背景</a:t>
            </a:r>
            <a:endParaRPr lang="zh-CN" altLang="en-US" sz="2400" dirty="0">
              <a:solidFill>
                <a:srgbClr val="002060"/>
              </a:solidFill>
              <a:latin typeface="微软雅黑" panose="020B0503020204020204" pitchFamily="34" charset="-122"/>
              <a:ea typeface="微软雅黑" panose="020B0503020204020204" pitchFamily="34" charset="-122"/>
            </a:endParaRPr>
          </a:p>
        </p:txBody>
      </p:sp>
      <p:cxnSp>
        <p:nvCxnSpPr>
          <p:cNvPr id="39" name="直接连接符 60"/>
          <p:cNvCxnSpPr/>
          <p:nvPr/>
        </p:nvCxnSpPr>
        <p:spPr>
          <a:xfrm>
            <a:off x="2679884" y="1931418"/>
            <a:ext cx="314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PA_矩形 75"/>
          <p:cNvSpPr/>
          <p:nvPr>
            <p:custDataLst>
              <p:tags r:id="rId3"/>
            </p:custDataLst>
          </p:nvPr>
        </p:nvSpPr>
        <p:spPr>
          <a:xfrm>
            <a:off x="2559598" y="2008953"/>
            <a:ext cx="3924544" cy="112646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40000"/>
              </a:lnSpc>
              <a:buFont typeface="Arial" charset="0"/>
              <a:buChar char="•"/>
            </a:pPr>
            <a:r>
              <a:rPr lang="zh-CN" altLang="en-US" sz="1600" dirty="0">
                <a:solidFill>
                  <a:srgbClr val="002060"/>
                </a:solidFill>
                <a:latin typeface="+mn-ea"/>
                <a:sym typeface="Arial" panose="020B0604020202020204" pitchFamily="34" charset="0"/>
              </a:rPr>
              <a:t>大气污染问题日益突出</a:t>
            </a:r>
            <a:endParaRPr lang="en-US" altLang="zh-CN" sz="1600" dirty="0">
              <a:solidFill>
                <a:srgbClr val="002060"/>
              </a:solidFill>
              <a:latin typeface="+mn-ea"/>
              <a:sym typeface="Arial" panose="020B0604020202020204" pitchFamily="34" charset="0"/>
            </a:endParaRPr>
          </a:p>
          <a:p>
            <a:pPr marL="285750" indent="-285750">
              <a:lnSpc>
                <a:spcPct val="140000"/>
              </a:lnSpc>
              <a:buFont typeface="Arial" charset="0"/>
              <a:buChar char="•"/>
            </a:pPr>
            <a:r>
              <a:rPr lang="zh-CN" altLang="en-US" sz="1600" dirty="0">
                <a:solidFill>
                  <a:srgbClr val="002060"/>
                </a:solidFill>
                <a:latin typeface="+mn-ea"/>
                <a:sym typeface="Arial" panose="020B0604020202020204" pitchFamily="34" charset="0"/>
              </a:rPr>
              <a:t>复杂的大气污染物交互</a:t>
            </a:r>
            <a:r>
              <a:rPr lang="zh-CN" altLang="en-US" sz="1600" dirty="0" smtClean="0">
                <a:solidFill>
                  <a:srgbClr val="002060"/>
                </a:solidFill>
                <a:latin typeface="+mn-ea"/>
                <a:sym typeface="Arial" panose="020B0604020202020204" pitchFamily="34" charset="0"/>
              </a:rPr>
              <a:t>和传输关系</a:t>
            </a:r>
            <a:endParaRPr lang="en-US" altLang="zh-CN" sz="1600" dirty="0">
              <a:solidFill>
                <a:srgbClr val="002060"/>
              </a:solidFill>
              <a:latin typeface="+mn-ea"/>
              <a:sym typeface="Arial" panose="020B0604020202020204" pitchFamily="34" charset="0"/>
            </a:endParaRPr>
          </a:p>
          <a:p>
            <a:pPr marL="285750" indent="-285750">
              <a:lnSpc>
                <a:spcPct val="140000"/>
              </a:lnSpc>
              <a:buFont typeface="Arial" charset="0"/>
              <a:buChar char="•"/>
            </a:pPr>
            <a:r>
              <a:rPr lang="zh-CN" altLang="en-US" sz="1600" dirty="0">
                <a:solidFill>
                  <a:srgbClr val="002060"/>
                </a:solidFill>
                <a:latin typeface="+mn-ea"/>
                <a:sym typeface="Arial" panose="020B0604020202020204" pitchFamily="34" charset="0"/>
              </a:rPr>
              <a:t>空气质量监测站选址的合理性</a:t>
            </a:r>
            <a:endParaRPr lang="en-US" altLang="zh-CN" sz="1600" dirty="0">
              <a:solidFill>
                <a:srgbClr val="002060"/>
              </a:solidFill>
              <a:latin typeface="+mn-ea"/>
              <a:sym typeface="Arial" panose="020B0604020202020204" pitchFamily="34" charset="0"/>
            </a:endParaRPr>
          </a:p>
        </p:txBody>
      </p:sp>
      <p:grpSp>
        <p:nvGrpSpPr>
          <p:cNvPr id="7" name="组 6"/>
          <p:cNvGrpSpPr/>
          <p:nvPr/>
        </p:nvGrpSpPr>
        <p:grpSpPr>
          <a:xfrm>
            <a:off x="7180072" y="1349127"/>
            <a:ext cx="1365766" cy="1365766"/>
            <a:chOff x="7143514" y="1885145"/>
            <a:chExt cx="1365766" cy="1365766"/>
          </a:xfrm>
        </p:grpSpPr>
        <p:grpSp>
          <p:nvGrpSpPr>
            <p:cNvPr id="35" name="组合 4"/>
            <p:cNvGrpSpPr/>
            <p:nvPr/>
          </p:nvGrpSpPr>
          <p:grpSpPr>
            <a:xfrm>
              <a:off x="7143514" y="1885145"/>
              <a:ext cx="1365766" cy="1365766"/>
              <a:chOff x="722646" y="1948823"/>
              <a:chExt cx="2401553" cy="2401553"/>
            </a:xfrm>
          </p:grpSpPr>
          <p:sp>
            <p:nvSpPr>
              <p:cNvPr id="36" name="椭圆 35"/>
              <p:cNvSpPr/>
              <p:nvPr/>
            </p:nvSpPr>
            <p:spPr>
              <a:xfrm>
                <a:off x="722646" y="1948823"/>
                <a:ext cx="2401553" cy="2401553"/>
              </a:xfrm>
              <a:prstGeom prst="ellipse">
                <a:avLst/>
              </a:prstGeom>
              <a:solidFill>
                <a:schemeClr val="accent2">
                  <a:alpha val="32000"/>
                </a:schemeClr>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7" name="椭圆 36"/>
              <p:cNvSpPr/>
              <p:nvPr/>
            </p:nvSpPr>
            <p:spPr>
              <a:xfrm>
                <a:off x="907423" y="2133600"/>
                <a:ext cx="2031999" cy="2031999"/>
              </a:xfrm>
              <a:prstGeom prst="ellipse">
                <a:avLst/>
              </a:prstGeom>
              <a:gradFill>
                <a:gsLst>
                  <a:gs pos="100000">
                    <a:srgbClr val="003266"/>
                  </a:gs>
                  <a:gs pos="100000">
                    <a:srgbClr val="2D576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grpSp>
        <p:pic>
          <p:nvPicPr>
            <p:cNvPr id="41" name="图片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00688" y="2342319"/>
              <a:ext cx="451418" cy="451418"/>
            </a:xfrm>
            <a:prstGeom prst="rect">
              <a:avLst/>
            </a:prstGeom>
          </p:spPr>
        </p:pic>
      </p:grpSp>
      <p:sp>
        <p:nvSpPr>
          <p:cNvPr id="45" name="矩形 44"/>
          <p:cNvSpPr/>
          <p:nvPr/>
        </p:nvSpPr>
        <p:spPr>
          <a:xfrm>
            <a:off x="8770066" y="1349127"/>
            <a:ext cx="2434975" cy="497957"/>
          </a:xfrm>
          <a:prstGeom prst="rect">
            <a:avLst/>
          </a:prstGeom>
        </p:spPr>
        <p:txBody>
          <a:bodyPr wrap="square">
            <a:spAutoFit/>
          </a:bodyPr>
          <a:lstStyle/>
          <a:p>
            <a:pPr>
              <a:lnSpc>
                <a:spcPct val="120000"/>
              </a:lnSpc>
              <a:spcBef>
                <a:spcPct val="0"/>
              </a:spcBef>
            </a:pPr>
            <a:r>
              <a:rPr lang="zh-CN" altLang="en-US" sz="2400" dirty="0" smtClean="0">
                <a:solidFill>
                  <a:srgbClr val="002060"/>
                </a:solidFill>
                <a:latin typeface="微软雅黑" panose="020B0503020204020204" pitchFamily="34" charset="-122"/>
                <a:ea typeface="微软雅黑" panose="020B0503020204020204" pitchFamily="34" charset="-122"/>
              </a:rPr>
              <a:t>国内外研究现状</a:t>
            </a:r>
            <a:endParaRPr lang="zh-CN" altLang="en-US" sz="2400" dirty="0">
              <a:solidFill>
                <a:srgbClr val="002060"/>
              </a:solidFill>
              <a:latin typeface="微软雅黑" panose="020B0503020204020204" pitchFamily="34" charset="-122"/>
              <a:ea typeface="微软雅黑" panose="020B0503020204020204" pitchFamily="34" charset="-122"/>
            </a:endParaRPr>
          </a:p>
        </p:txBody>
      </p:sp>
      <p:cxnSp>
        <p:nvCxnSpPr>
          <p:cNvPr id="46" name="直接连接符 60"/>
          <p:cNvCxnSpPr/>
          <p:nvPr/>
        </p:nvCxnSpPr>
        <p:spPr>
          <a:xfrm>
            <a:off x="8886607" y="1941669"/>
            <a:ext cx="314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PA_矩形 75"/>
          <p:cNvSpPr/>
          <p:nvPr>
            <p:custDataLst>
              <p:tags r:id="rId4"/>
            </p:custDataLst>
          </p:nvPr>
        </p:nvSpPr>
        <p:spPr>
          <a:xfrm>
            <a:off x="8766321" y="2019204"/>
            <a:ext cx="3924544" cy="108914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40000"/>
              </a:lnSpc>
              <a:spcAft>
                <a:spcPts val="0"/>
              </a:spcAft>
              <a:buFont typeface="Arial" charset="0"/>
              <a:buChar char="•"/>
            </a:pPr>
            <a:r>
              <a:rPr lang="zh-CN" altLang="en-US" sz="1600" dirty="0">
                <a:solidFill>
                  <a:srgbClr val="002060"/>
                </a:solidFill>
                <a:latin typeface="+mn-ea"/>
                <a:sym typeface="Arial" panose="020B0604020202020204" pitchFamily="34" charset="0"/>
              </a:rPr>
              <a:t>数值分析方法</a:t>
            </a:r>
            <a:endParaRPr lang="en-US" altLang="zh-CN" sz="1600" dirty="0">
              <a:solidFill>
                <a:srgbClr val="002060"/>
              </a:solidFill>
              <a:latin typeface="+mn-ea"/>
              <a:sym typeface="Arial" panose="020B0604020202020204" pitchFamily="34" charset="0"/>
            </a:endParaRPr>
          </a:p>
          <a:p>
            <a:pPr marL="285750" indent="-285750" fontAlgn="auto">
              <a:lnSpc>
                <a:spcPct val="140000"/>
              </a:lnSpc>
              <a:spcAft>
                <a:spcPts val="0"/>
              </a:spcAft>
              <a:buFont typeface="Arial" charset="0"/>
              <a:buChar char="•"/>
            </a:pPr>
            <a:r>
              <a:rPr lang="zh-CN" altLang="en-US" sz="1600" dirty="0">
                <a:solidFill>
                  <a:srgbClr val="002060"/>
                </a:solidFill>
                <a:latin typeface="+mn-ea"/>
                <a:sym typeface="Arial" panose="020B0604020202020204" pitchFamily="34" charset="0"/>
              </a:rPr>
              <a:t>统计分析方法</a:t>
            </a:r>
            <a:endParaRPr lang="en-US" altLang="zh-CN" sz="1600" dirty="0">
              <a:solidFill>
                <a:srgbClr val="002060"/>
              </a:solidFill>
              <a:latin typeface="+mn-ea"/>
              <a:sym typeface="Arial" panose="020B0604020202020204" pitchFamily="34" charset="0"/>
            </a:endParaRPr>
          </a:p>
          <a:p>
            <a:pPr marL="285750" indent="-285750" fontAlgn="auto">
              <a:lnSpc>
                <a:spcPct val="140000"/>
              </a:lnSpc>
              <a:spcAft>
                <a:spcPts val="0"/>
              </a:spcAft>
              <a:buFont typeface="Arial" charset="0"/>
              <a:buChar char="•"/>
            </a:pPr>
            <a:r>
              <a:rPr lang="zh-CN" altLang="en-US" sz="1600" dirty="0">
                <a:solidFill>
                  <a:srgbClr val="002060"/>
                </a:solidFill>
                <a:latin typeface="+mn-ea"/>
                <a:sym typeface="Arial" panose="020B0604020202020204" pitchFamily="34" charset="0"/>
              </a:rPr>
              <a:t>气象场分析方法</a:t>
            </a:r>
            <a:endParaRPr lang="en-US" altLang="zh-CN" sz="1600" dirty="0">
              <a:solidFill>
                <a:srgbClr val="002060"/>
              </a:solidFill>
              <a:latin typeface="+mn-ea"/>
              <a:sym typeface="Arial" panose="020B0604020202020204" pitchFamily="34" charset="0"/>
            </a:endParaRPr>
          </a:p>
        </p:txBody>
      </p:sp>
      <p:grpSp>
        <p:nvGrpSpPr>
          <p:cNvPr id="6" name="组 5"/>
          <p:cNvGrpSpPr/>
          <p:nvPr/>
        </p:nvGrpSpPr>
        <p:grpSpPr>
          <a:xfrm>
            <a:off x="1006769" y="3760341"/>
            <a:ext cx="1365766" cy="1365766"/>
            <a:chOff x="942594" y="4254578"/>
            <a:chExt cx="1365766" cy="1365766"/>
          </a:xfrm>
        </p:grpSpPr>
        <p:grpSp>
          <p:nvGrpSpPr>
            <p:cNvPr id="48" name="组合 4"/>
            <p:cNvGrpSpPr/>
            <p:nvPr/>
          </p:nvGrpSpPr>
          <p:grpSpPr>
            <a:xfrm>
              <a:off x="942594" y="4254578"/>
              <a:ext cx="1365766" cy="1365766"/>
              <a:chOff x="722646" y="1948823"/>
              <a:chExt cx="2401553" cy="2401553"/>
            </a:xfrm>
          </p:grpSpPr>
          <p:sp>
            <p:nvSpPr>
              <p:cNvPr id="49" name="椭圆 48"/>
              <p:cNvSpPr/>
              <p:nvPr/>
            </p:nvSpPr>
            <p:spPr>
              <a:xfrm>
                <a:off x="722646" y="1948823"/>
                <a:ext cx="2401553" cy="2401553"/>
              </a:xfrm>
              <a:prstGeom prst="ellipse">
                <a:avLst/>
              </a:prstGeom>
              <a:solidFill>
                <a:schemeClr val="accent2">
                  <a:alpha val="32000"/>
                </a:schemeClr>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0" name="椭圆 49"/>
              <p:cNvSpPr/>
              <p:nvPr/>
            </p:nvSpPr>
            <p:spPr>
              <a:xfrm>
                <a:off x="907423" y="2133600"/>
                <a:ext cx="2031999" cy="2031999"/>
              </a:xfrm>
              <a:prstGeom prst="ellipse">
                <a:avLst/>
              </a:prstGeom>
              <a:gradFill>
                <a:gsLst>
                  <a:gs pos="100000">
                    <a:srgbClr val="003266"/>
                  </a:gs>
                  <a:gs pos="100000">
                    <a:srgbClr val="2D576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grpSp>
        <p:sp>
          <p:nvSpPr>
            <p:cNvPr id="56" name="Freeform 58"/>
            <p:cNvSpPr>
              <a:spLocks noEditPoints="1"/>
            </p:cNvSpPr>
            <p:nvPr/>
          </p:nvSpPr>
          <p:spPr bwMode="auto">
            <a:xfrm>
              <a:off x="1432617" y="4744602"/>
              <a:ext cx="385719" cy="385718"/>
            </a:xfrm>
            <a:custGeom>
              <a:avLst/>
              <a:gdLst/>
              <a:ahLst/>
              <a:cxnLst>
                <a:cxn ang="0">
                  <a:pos x="51" y="58"/>
                </a:cxn>
                <a:cxn ang="0">
                  <a:pos x="7" y="58"/>
                </a:cxn>
                <a:cxn ang="0">
                  <a:pos x="3" y="50"/>
                </a:cxn>
                <a:cxn ang="0">
                  <a:pos x="22" y="20"/>
                </a:cxn>
                <a:cxn ang="0">
                  <a:pos x="22" y="4"/>
                </a:cxn>
                <a:cxn ang="0">
                  <a:pos x="19" y="4"/>
                </a:cxn>
                <a:cxn ang="0">
                  <a:pos x="17" y="2"/>
                </a:cxn>
                <a:cxn ang="0">
                  <a:pos x="19" y="0"/>
                </a:cxn>
                <a:cxn ang="0">
                  <a:pos x="39" y="0"/>
                </a:cxn>
                <a:cxn ang="0">
                  <a:pos x="41" y="2"/>
                </a:cxn>
                <a:cxn ang="0">
                  <a:pos x="39" y="4"/>
                </a:cxn>
                <a:cxn ang="0">
                  <a:pos x="36" y="4"/>
                </a:cxn>
                <a:cxn ang="0">
                  <a:pos x="36" y="20"/>
                </a:cxn>
                <a:cxn ang="0">
                  <a:pos x="55" y="50"/>
                </a:cxn>
                <a:cxn ang="0">
                  <a:pos x="51" y="58"/>
                </a:cxn>
                <a:cxn ang="0">
                  <a:pos x="16" y="38"/>
                </a:cxn>
                <a:cxn ang="0">
                  <a:pos x="43" y="38"/>
                </a:cxn>
                <a:cxn ang="0">
                  <a:pos x="32" y="22"/>
                </a:cxn>
                <a:cxn ang="0">
                  <a:pos x="31" y="21"/>
                </a:cxn>
                <a:cxn ang="0">
                  <a:pos x="31" y="20"/>
                </a:cxn>
                <a:cxn ang="0">
                  <a:pos x="31" y="4"/>
                </a:cxn>
                <a:cxn ang="0">
                  <a:pos x="27" y="4"/>
                </a:cxn>
                <a:cxn ang="0">
                  <a:pos x="27" y="20"/>
                </a:cxn>
                <a:cxn ang="0">
                  <a:pos x="27" y="21"/>
                </a:cxn>
                <a:cxn ang="0">
                  <a:pos x="26" y="22"/>
                </a:cxn>
                <a:cxn ang="0">
                  <a:pos x="16" y="38"/>
                </a:cxn>
              </a:cxnLst>
              <a:rect l="0" t="0" r="r" b="b"/>
              <a:pathLst>
                <a:path w="58" h="58">
                  <a:moveTo>
                    <a:pt x="51" y="58"/>
                  </a:moveTo>
                  <a:cubicBezTo>
                    <a:pt x="7" y="58"/>
                    <a:pt x="7" y="58"/>
                    <a:pt x="7" y="58"/>
                  </a:cubicBezTo>
                  <a:cubicBezTo>
                    <a:pt x="2" y="58"/>
                    <a:pt x="0" y="54"/>
                    <a:pt x="3" y="50"/>
                  </a:cubicBezTo>
                  <a:cubicBezTo>
                    <a:pt x="22" y="20"/>
                    <a:pt x="22" y="20"/>
                    <a:pt x="22" y="20"/>
                  </a:cubicBezTo>
                  <a:cubicBezTo>
                    <a:pt x="22" y="4"/>
                    <a:pt x="22" y="4"/>
                    <a:pt x="22" y="4"/>
                  </a:cubicBezTo>
                  <a:cubicBezTo>
                    <a:pt x="19" y="4"/>
                    <a:pt x="19" y="4"/>
                    <a:pt x="19" y="4"/>
                  </a:cubicBezTo>
                  <a:cubicBezTo>
                    <a:pt x="18" y="4"/>
                    <a:pt x="17" y="3"/>
                    <a:pt x="17" y="2"/>
                  </a:cubicBezTo>
                  <a:cubicBezTo>
                    <a:pt x="17" y="1"/>
                    <a:pt x="18" y="0"/>
                    <a:pt x="19" y="0"/>
                  </a:cubicBezTo>
                  <a:cubicBezTo>
                    <a:pt x="39" y="0"/>
                    <a:pt x="39" y="0"/>
                    <a:pt x="39" y="0"/>
                  </a:cubicBezTo>
                  <a:cubicBezTo>
                    <a:pt x="40" y="0"/>
                    <a:pt x="41" y="1"/>
                    <a:pt x="41" y="2"/>
                  </a:cubicBezTo>
                  <a:cubicBezTo>
                    <a:pt x="41" y="3"/>
                    <a:pt x="40" y="4"/>
                    <a:pt x="39" y="4"/>
                  </a:cubicBezTo>
                  <a:cubicBezTo>
                    <a:pt x="36" y="4"/>
                    <a:pt x="36" y="4"/>
                    <a:pt x="36" y="4"/>
                  </a:cubicBezTo>
                  <a:cubicBezTo>
                    <a:pt x="36" y="20"/>
                    <a:pt x="36" y="20"/>
                    <a:pt x="36" y="20"/>
                  </a:cubicBezTo>
                  <a:cubicBezTo>
                    <a:pt x="55" y="50"/>
                    <a:pt x="55" y="50"/>
                    <a:pt x="55" y="50"/>
                  </a:cubicBezTo>
                  <a:cubicBezTo>
                    <a:pt x="58" y="54"/>
                    <a:pt x="56" y="58"/>
                    <a:pt x="51" y="58"/>
                  </a:cubicBezTo>
                  <a:close/>
                  <a:moveTo>
                    <a:pt x="16" y="38"/>
                  </a:moveTo>
                  <a:cubicBezTo>
                    <a:pt x="43" y="38"/>
                    <a:pt x="43" y="38"/>
                    <a:pt x="43" y="38"/>
                  </a:cubicBezTo>
                  <a:cubicBezTo>
                    <a:pt x="32" y="22"/>
                    <a:pt x="32" y="22"/>
                    <a:pt x="32" y="22"/>
                  </a:cubicBezTo>
                  <a:cubicBezTo>
                    <a:pt x="31" y="21"/>
                    <a:pt x="31" y="21"/>
                    <a:pt x="31" y="21"/>
                  </a:cubicBezTo>
                  <a:cubicBezTo>
                    <a:pt x="31" y="20"/>
                    <a:pt x="31" y="20"/>
                    <a:pt x="31" y="20"/>
                  </a:cubicBezTo>
                  <a:cubicBezTo>
                    <a:pt x="31" y="4"/>
                    <a:pt x="31" y="4"/>
                    <a:pt x="31" y="4"/>
                  </a:cubicBezTo>
                  <a:cubicBezTo>
                    <a:pt x="27" y="4"/>
                    <a:pt x="27" y="4"/>
                    <a:pt x="27" y="4"/>
                  </a:cubicBezTo>
                  <a:cubicBezTo>
                    <a:pt x="27" y="20"/>
                    <a:pt x="27" y="20"/>
                    <a:pt x="27" y="20"/>
                  </a:cubicBezTo>
                  <a:cubicBezTo>
                    <a:pt x="27" y="21"/>
                    <a:pt x="27" y="21"/>
                    <a:pt x="27" y="21"/>
                  </a:cubicBezTo>
                  <a:cubicBezTo>
                    <a:pt x="26" y="22"/>
                    <a:pt x="26" y="22"/>
                    <a:pt x="26" y="22"/>
                  </a:cubicBezTo>
                  <a:lnTo>
                    <a:pt x="16"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组 7"/>
          <p:cNvGrpSpPr/>
          <p:nvPr/>
        </p:nvGrpSpPr>
        <p:grpSpPr>
          <a:xfrm>
            <a:off x="7180072" y="3760341"/>
            <a:ext cx="1365766" cy="1365766"/>
            <a:chOff x="7140679" y="4149495"/>
            <a:chExt cx="1365766" cy="1365766"/>
          </a:xfrm>
        </p:grpSpPr>
        <p:grpSp>
          <p:nvGrpSpPr>
            <p:cNvPr id="52" name="组合 4"/>
            <p:cNvGrpSpPr/>
            <p:nvPr/>
          </p:nvGrpSpPr>
          <p:grpSpPr>
            <a:xfrm>
              <a:off x="7140679" y="4149495"/>
              <a:ext cx="1365766" cy="1365766"/>
              <a:chOff x="722646" y="1948823"/>
              <a:chExt cx="2401553" cy="2401553"/>
            </a:xfrm>
          </p:grpSpPr>
          <p:sp>
            <p:nvSpPr>
              <p:cNvPr id="53" name="椭圆 52"/>
              <p:cNvSpPr/>
              <p:nvPr/>
            </p:nvSpPr>
            <p:spPr>
              <a:xfrm>
                <a:off x="722646" y="1948823"/>
                <a:ext cx="2401553" cy="2401553"/>
              </a:xfrm>
              <a:prstGeom prst="ellipse">
                <a:avLst/>
              </a:prstGeom>
              <a:solidFill>
                <a:schemeClr val="accent2">
                  <a:alpha val="32000"/>
                </a:schemeClr>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4" name="椭圆 53"/>
              <p:cNvSpPr/>
              <p:nvPr/>
            </p:nvSpPr>
            <p:spPr>
              <a:xfrm>
                <a:off x="907423" y="2133600"/>
                <a:ext cx="2031999" cy="2031999"/>
              </a:xfrm>
              <a:prstGeom prst="ellipse">
                <a:avLst/>
              </a:prstGeom>
              <a:gradFill>
                <a:gsLst>
                  <a:gs pos="100000">
                    <a:srgbClr val="003266"/>
                  </a:gs>
                  <a:gs pos="100000">
                    <a:srgbClr val="2D576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grpSp>
        <p:pic>
          <p:nvPicPr>
            <p:cNvPr id="57" name="图片 5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5467" y="4639587"/>
              <a:ext cx="408716" cy="385582"/>
            </a:xfrm>
            <a:prstGeom prst="rect">
              <a:avLst/>
            </a:prstGeom>
          </p:spPr>
        </p:pic>
      </p:grpSp>
      <p:sp>
        <p:nvSpPr>
          <p:cNvPr id="58" name="矩形 57"/>
          <p:cNvSpPr/>
          <p:nvPr/>
        </p:nvSpPr>
        <p:spPr>
          <a:xfrm>
            <a:off x="2567088" y="3759409"/>
            <a:ext cx="1732053" cy="497957"/>
          </a:xfrm>
          <a:prstGeom prst="rect">
            <a:avLst/>
          </a:prstGeom>
        </p:spPr>
        <p:txBody>
          <a:bodyPr wrap="square">
            <a:spAutoFit/>
          </a:bodyPr>
          <a:lstStyle/>
          <a:p>
            <a:pPr>
              <a:lnSpc>
                <a:spcPct val="120000"/>
              </a:lnSpc>
              <a:spcBef>
                <a:spcPct val="0"/>
              </a:spcBef>
            </a:pPr>
            <a:r>
              <a:rPr lang="zh-CN" altLang="en-US" sz="2400" dirty="0" smtClean="0">
                <a:solidFill>
                  <a:srgbClr val="002060"/>
                </a:solidFill>
                <a:latin typeface="微软雅黑" panose="020B0503020204020204" pitchFamily="34" charset="-122"/>
                <a:ea typeface="微软雅黑" panose="020B0503020204020204" pitchFamily="34" charset="-122"/>
              </a:rPr>
              <a:t>研究内容</a:t>
            </a:r>
            <a:endParaRPr lang="zh-CN" altLang="en-US" sz="2400" dirty="0">
              <a:solidFill>
                <a:srgbClr val="002060"/>
              </a:solidFill>
              <a:latin typeface="微软雅黑" panose="020B0503020204020204" pitchFamily="34" charset="-122"/>
              <a:ea typeface="微软雅黑" panose="020B0503020204020204" pitchFamily="34" charset="-122"/>
            </a:endParaRPr>
          </a:p>
        </p:txBody>
      </p:sp>
      <p:cxnSp>
        <p:nvCxnSpPr>
          <p:cNvPr id="59" name="直接连接符 60"/>
          <p:cNvCxnSpPr/>
          <p:nvPr/>
        </p:nvCxnSpPr>
        <p:spPr>
          <a:xfrm>
            <a:off x="2683629" y="4351951"/>
            <a:ext cx="314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60" name="PA_矩形 75"/>
          <p:cNvSpPr/>
          <p:nvPr>
            <p:custDataLst>
              <p:tags r:id="rId5"/>
            </p:custDataLst>
          </p:nvPr>
        </p:nvSpPr>
        <p:spPr>
          <a:xfrm>
            <a:off x="2563343" y="4429486"/>
            <a:ext cx="3924544" cy="14338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40000"/>
              </a:lnSpc>
              <a:spcAft>
                <a:spcPts val="0"/>
              </a:spcAft>
              <a:buFont typeface="Arial" charset="0"/>
              <a:buChar char="•"/>
            </a:pPr>
            <a:r>
              <a:rPr lang="zh-CN" altLang="en-US" sz="1600" dirty="0">
                <a:solidFill>
                  <a:srgbClr val="002060"/>
                </a:solidFill>
                <a:latin typeface="+mn-ea"/>
                <a:sym typeface="Arial" panose="020B0604020202020204" pitchFamily="34" charset="0"/>
              </a:rPr>
              <a:t>建立大气污染物传播代价模型</a:t>
            </a:r>
            <a:endParaRPr lang="en-US" altLang="zh-CN" sz="1600" dirty="0">
              <a:solidFill>
                <a:srgbClr val="002060"/>
              </a:solidFill>
              <a:latin typeface="+mn-ea"/>
              <a:sym typeface="Arial" panose="020B0604020202020204" pitchFamily="34" charset="0"/>
            </a:endParaRPr>
          </a:p>
          <a:p>
            <a:pPr marL="285750" indent="-285750" fontAlgn="auto">
              <a:lnSpc>
                <a:spcPct val="140000"/>
              </a:lnSpc>
              <a:spcAft>
                <a:spcPts val="0"/>
              </a:spcAft>
              <a:buFont typeface="Arial" charset="0"/>
              <a:buChar char="•"/>
            </a:pPr>
            <a:r>
              <a:rPr lang="zh-CN" altLang="en-US" sz="1600" dirty="0">
                <a:solidFill>
                  <a:srgbClr val="002060"/>
                </a:solidFill>
                <a:latin typeface="+mn-ea"/>
                <a:sym typeface="Arial" panose="020B0604020202020204" pitchFamily="34" charset="0"/>
              </a:rPr>
              <a:t>构建大气污染物传播网络</a:t>
            </a:r>
            <a:endParaRPr lang="en-US" altLang="zh-CN" sz="1600" dirty="0">
              <a:solidFill>
                <a:srgbClr val="002060"/>
              </a:solidFill>
              <a:latin typeface="+mn-ea"/>
              <a:sym typeface="Arial" panose="020B0604020202020204" pitchFamily="34" charset="0"/>
            </a:endParaRPr>
          </a:p>
          <a:p>
            <a:pPr marL="285750" indent="-285750" fontAlgn="auto">
              <a:lnSpc>
                <a:spcPct val="140000"/>
              </a:lnSpc>
              <a:spcAft>
                <a:spcPts val="0"/>
              </a:spcAft>
              <a:buFont typeface="Arial" charset="0"/>
              <a:buChar char="•"/>
            </a:pPr>
            <a:r>
              <a:rPr lang="zh-CN" altLang="en-US" sz="1600" dirty="0">
                <a:solidFill>
                  <a:srgbClr val="002060"/>
                </a:solidFill>
                <a:latin typeface="+mn-ea"/>
                <a:sym typeface="Arial" panose="020B0604020202020204" pitchFamily="34" charset="0"/>
              </a:rPr>
              <a:t>挖掘大气污染物关键传播路径</a:t>
            </a:r>
            <a:endParaRPr lang="en-US" altLang="zh-CN" sz="1600" dirty="0">
              <a:solidFill>
                <a:srgbClr val="002060"/>
              </a:solidFill>
              <a:latin typeface="+mn-ea"/>
              <a:sym typeface="Arial" panose="020B0604020202020204" pitchFamily="34" charset="0"/>
            </a:endParaRPr>
          </a:p>
          <a:p>
            <a:pPr marL="285750" indent="-285750" fontAlgn="auto">
              <a:lnSpc>
                <a:spcPct val="140000"/>
              </a:lnSpc>
              <a:spcAft>
                <a:spcPts val="0"/>
              </a:spcAft>
              <a:buFont typeface="Arial" charset="0"/>
              <a:buChar char="•"/>
            </a:pPr>
            <a:r>
              <a:rPr lang="zh-CN" altLang="en-US" sz="1600" dirty="0">
                <a:solidFill>
                  <a:srgbClr val="002060"/>
                </a:solidFill>
                <a:latin typeface="+mn-ea"/>
                <a:sym typeface="Arial" panose="020B0604020202020204" pitchFamily="34" charset="0"/>
              </a:rPr>
              <a:t>挖掘大气污染物传播网络中的关键节点</a:t>
            </a:r>
            <a:endParaRPr lang="en-US" altLang="zh-CN" sz="1600" dirty="0">
              <a:solidFill>
                <a:srgbClr val="002060"/>
              </a:solidFill>
              <a:latin typeface="+mn-ea"/>
              <a:sym typeface="Arial" panose="020B0604020202020204" pitchFamily="34" charset="0"/>
            </a:endParaRPr>
          </a:p>
        </p:txBody>
      </p:sp>
      <p:sp>
        <p:nvSpPr>
          <p:cNvPr id="61" name="矩形 60"/>
          <p:cNvSpPr/>
          <p:nvPr/>
        </p:nvSpPr>
        <p:spPr>
          <a:xfrm>
            <a:off x="8770066" y="3759409"/>
            <a:ext cx="2434975" cy="497957"/>
          </a:xfrm>
          <a:prstGeom prst="rect">
            <a:avLst/>
          </a:prstGeom>
        </p:spPr>
        <p:txBody>
          <a:bodyPr wrap="square">
            <a:spAutoFit/>
          </a:bodyPr>
          <a:lstStyle/>
          <a:p>
            <a:pPr>
              <a:lnSpc>
                <a:spcPct val="120000"/>
              </a:lnSpc>
              <a:spcBef>
                <a:spcPct val="0"/>
              </a:spcBef>
            </a:pPr>
            <a:r>
              <a:rPr lang="zh-CN" altLang="en-US" sz="2400" dirty="0" smtClean="0">
                <a:solidFill>
                  <a:srgbClr val="002060"/>
                </a:solidFill>
                <a:latin typeface="微软雅黑" panose="020B0503020204020204" pitchFamily="34" charset="-122"/>
                <a:ea typeface="微软雅黑" panose="020B0503020204020204" pitchFamily="34" charset="-122"/>
              </a:rPr>
              <a:t>研究意义</a:t>
            </a:r>
            <a:endParaRPr lang="zh-CN" altLang="en-US" sz="2400" dirty="0">
              <a:solidFill>
                <a:srgbClr val="002060"/>
              </a:solidFill>
              <a:latin typeface="微软雅黑" panose="020B0503020204020204" pitchFamily="34" charset="-122"/>
              <a:ea typeface="微软雅黑" panose="020B0503020204020204" pitchFamily="34" charset="-122"/>
            </a:endParaRPr>
          </a:p>
        </p:txBody>
      </p:sp>
      <p:cxnSp>
        <p:nvCxnSpPr>
          <p:cNvPr id="62" name="直接连接符 60"/>
          <p:cNvCxnSpPr/>
          <p:nvPr/>
        </p:nvCxnSpPr>
        <p:spPr>
          <a:xfrm>
            <a:off x="8886607" y="4351951"/>
            <a:ext cx="314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63" name="PA_矩形 75"/>
          <p:cNvSpPr/>
          <p:nvPr>
            <p:custDataLst>
              <p:tags r:id="rId6"/>
            </p:custDataLst>
          </p:nvPr>
        </p:nvSpPr>
        <p:spPr>
          <a:xfrm>
            <a:off x="8766321" y="4429486"/>
            <a:ext cx="3924544" cy="112646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40000"/>
              </a:lnSpc>
              <a:spcAft>
                <a:spcPts val="0"/>
              </a:spcAft>
              <a:buFont typeface="Arial" charset="0"/>
              <a:buChar char="•"/>
            </a:pPr>
            <a:r>
              <a:rPr lang="zh-CN" altLang="en-US" sz="1600" dirty="0" smtClean="0">
                <a:solidFill>
                  <a:srgbClr val="002060"/>
                </a:solidFill>
                <a:latin typeface="+mn-ea"/>
                <a:sym typeface="Arial" panose="020B0604020202020204" pitchFamily="34" charset="0"/>
              </a:rPr>
              <a:t>为大气污染区域联防提供理论依据</a:t>
            </a:r>
            <a:endParaRPr lang="en-US" altLang="zh-CN" sz="1600" dirty="0">
              <a:solidFill>
                <a:srgbClr val="002060"/>
              </a:solidFill>
              <a:latin typeface="+mn-ea"/>
              <a:sym typeface="Arial" panose="020B0604020202020204" pitchFamily="34" charset="0"/>
            </a:endParaRPr>
          </a:p>
          <a:p>
            <a:pPr marL="285750" indent="-285750" fontAlgn="auto">
              <a:lnSpc>
                <a:spcPct val="140000"/>
              </a:lnSpc>
              <a:spcAft>
                <a:spcPts val="0"/>
              </a:spcAft>
              <a:buFont typeface="Arial" charset="0"/>
              <a:buChar char="•"/>
            </a:pPr>
            <a:r>
              <a:rPr lang="zh-CN" altLang="en-US" sz="1600" dirty="0" smtClean="0">
                <a:solidFill>
                  <a:srgbClr val="002060"/>
                </a:solidFill>
                <a:latin typeface="+mn-ea"/>
                <a:sym typeface="Arial" panose="020B0604020202020204" pitchFamily="34" charset="0"/>
              </a:rPr>
              <a:t>有效的防控大气污染物传播</a:t>
            </a:r>
            <a:endParaRPr lang="en-US" altLang="zh-CN" sz="1600" dirty="0" smtClean="0">
              <a:solidFill>
                <a:srgbClr val="002060"/>
              </a:solidFill>
              <a:latin typeface="+mn-ea"/>
              <a:sym typeface="Arial" panose="020B0604020202020204" pitchFamily="34" charset="0"/>
            </a:endParaRPr>
          </a:p>
          <a:p>
            <a:pPr marL="285750" indent="-285750" fontAlgn="auto">
              <a:lnSpc>
                <a:spcPct val="140000"/>
              </a:lnSpc>
              <a:spcAft>
                <a:spcPts val="0"/>
              </a:spcAft>
              <a:buFont typeface="Arial" charset="0"/>
              <a:buChar char="•"/>
            </a:pPr>
            <a:r>
              <a:rPr lang="zh-CN" altLang="en-US" sz="1600" dirty="0">
                <a:solidFill>
                  <a:srgbClr val="002060"/>
                </a:solidFill>
                <a:latin typeface="+mn-ea"/>
                <a:sym typeface="Arial" panose="020B0604020202020204" pitchFamily="34" charset="0"/>
              </a:rPr>
              <a:t>合理建设空气质量</a:t>
            </a:r>
            <a:r>
              <a:rPr lang="zh-CN" altLang="en-US" sz="1600" dirty="0" smtClean="0">
                <a:solidFill>
                  <a:srgbClr val="002060"/>
                </a:solidFill>
                <a:latin typeface="+mn-ea"/>
                <a:sym typeface="Arial" panose="020B0604020202020204" pitchFamily="34" charset="0"/>
              </a:rPr>
              <a:t>监测站</a:t>
            </a:r>
            <a:endParaRPr lang="en-US" altLang="zh-CN" sz="1600" dirty="0">
              <a:solidFill>
                <a:srgbClr val="002060"/>
              </a:solidFill>
              <a:latin typeface="+mn-ea"/>
              <a:sym typeface="Arial" panose="020B0604020202020204" pitchFamily="34" charset="0"/>
            </a:endParaRPr>
          </a:p>
        </p:txBody>
      </p:sp>
    </p:spTree>
    <p:extLst>
      <p:ext uri="{BB962C8B-B14F-4D97-AF65-F5344CB8AC3E}">
        <p14:creationId xmlns:p14="http://schemas.microsoft.com/office/powerpoint/2010/main" val="3999110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14:presetBounceEnd="40000">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14:bounceEnd="40000">
                                          <p:cBhvr additive="base">
                                            <p:cTn id="7" dur="500" fill="hold"/>
                                            <p:tgtEl>
                                              <p:spTgt spid="40"/>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14:presetBounceEnd="40000">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14:bounceEnd="40000">
                                          <p:cBhvr additive="base">
                                            <p:cTn id="11" dur="500" fill="hold"/>
                                            <p:tgtEl>
                                              <p:spTgt spid="38"/>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14:presetBounceEnd="40000">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14:bounceEnd="40000">
                                          <p:cBhvr additive="base">
                                            <p:cTn id="15" dur="500" fill="hold"/>
                                            <p:tgtEl>
                                              <p:spTgt spid="39"/>
                                            </p:tgtEl>
                                            <p:attrNameLst>
                                              <p:attrName>ppt_x</p:attrName>
                                            </p:attrNameLst>
                                          </p:cBhvr>
                                          <p:tavLst>
                                            <p:tav tm="0">
                                              <p:val>
                                                <p:strVal val="0-#ppt_w/2"/>
                                              </p:val>
                                            </p:tav>
                                            <p:tav tm="100000">
                                              <p:val>
                                                <p:strVal val="#ppt_x"/>
                                              </p:val>
                                            </p:tav>
                                          </p:tavLst>
                                        </p:anim>
                                        <p:anim calcmode="lin" valueType="num" p14:bounceEnd="40000">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14:presetBounceEnd="40000">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14:bounceEnd="40000">
                                          <p:cBhvr additive="base">
                                            <p:cTn id="19" dur="5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14:presetBounceEnd="40000">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14:bounceEnd="40000">
                                          <p:cBhvr additive="base">
                                            <p:cTn id="23" dur="500" fill="hold"/>
                                            <p:tgtEl>
                                              <p:spTgt spid="45"/>
                                            </p:tgtEl>
                                            <p:attrNameLst>
                                              <p:attrName>ppt_x</p:attrName>
                                            </p:attrNameLst>
                                          </p:cBhvr>
                                          <p:tavLst>
                                            <p:tav tm="0">
                                              <p:val>
                                                <p:strVal val="0-#ppt_w/2"/>
                                              </p:val>
                                            </p:tav>
                                            <p:tav tm="100000">
                                              <p:val>
                                                <p:strVal val="#ppt_x"/>
                                              </p:val>
                                            </p:tav>
                                          </p:tavLst>
                                        </p:anim>
                                        <p:anim calcmode="lin" valueType="num" p14:bounceEnd="40000">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14:presetBounceEnd="40000">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14:bounceEnd="40000">
                                          <p:cBhvr additive="base">
                                            <p:cTn id="27" dur="500" fill="hold"/>
                                            <p:tgtEl>
                                              <p:spTgt spid="46"/>
                                            </p:tgtEl>
                                            <p:attrNameLst>
                                              <p:attrName>ppt_x</p:attrName>
                                            </p:attrNameLst>
                                          </p:cBhvr>
                                          <p:tavLst>
                                            <p:tav tm="0">
                                              <p:val>
                                                <p:strVal val="0-#ppt_w/2"/>
                                              </p:val>
                                            </p:tav>
                                            <p:tav tm="100000">
                                              <p:val>
                                                <p:strVal val="#ppt_x"/>
                                              </p:val>
                                            </p:tav>
                                          </p:tavLst>
                                        </p:anim>
                                        <p:anim calcmode="lin" valueType="num" p14:bounceEnd="40000">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14:presetBounceEnd="40000">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14:bounceEnd="40000">
                                          <p:cBhvr additive="base">
                                            <p:cTn id="31" dur="500" fill="hold"/>
                                            <p:tgtEl>
                                              <p:spTgt spid="60"/>
                                            </p:tgtEl>
                                            <p:attrNameLst>
                                              <p:attrName>ppt_x</p:attrName>
                                            </p:attrNameLst>
                                          </p:cBhvr>
                                          <p:tavLst>
                                            <p:tav tm="0">
                                              <p:val>
                                                <p:strVal val="0-#ppt_w/2"/>
                                              </p:val>
                                            </p:tav>
                                            <p:tav tm="100000">
                                              <p:val>
                                                <p:strVal val="#ppt_x"/>
                                              </p:val>
                                            </p:tav>
                                          </p:tavLst>
                                        </p:anim>
                                        <p:anim calcmode="lin" valueType="num" p14:bounceEnd="40000">
                                          <p:cBhvr additive="base">
                                            <p:cTn id="32" dur="500" fill="hold"/>
                                            <p:tgtEl>
                                              <p:spTgt spid="60"/>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14:presetBounceEnd="40000">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14:bounceEnd="40000">
                                          <p:cBhvr additive="base">
                                            <p:cTn id="35" dur="500" fill="hold"/>
                                            <p:tgtEl>
                                              <p:spTgt spid="58"/>
                                            </p:tgtEl>
                                            <p:attrNameLst>
                                              <p:attrName>ppt_x</p:attrName>
                                            </p:attrNameLst>
                                          </p:cBhvr>
                                          <p:tavLst>
                                            <p:tav tm="0">
                                              <p:val>
                                                <p:strVal val="0-#ppt_w/2"/>
                                              </p:val>
                                            </p:tav>
                                            <p:tav tm="100000">
                                              <p:val>
                                                <p:strVal val="#ppt_x"/>
                                              </p:val>
                                            </p:tav>
                                          </p:tavLst>
                                        </p:anim>
                                        <p:anim calcmode="lin" valueType="num" p14:bounceEnd="40000">
                                          <p:cBhvr additive="base">
                                            <p:cTn id="36" dur="500" fill="hold"/>
                                            <p:tgtEl>
                                              <p:spTgt spid="58"/>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14:presetBounceEnd="40000">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14:bounceEnd="40000">
                                          <p:cBhvr additive="base">
                                            <p:cTn id="39" dur="500" fill="hold"/>
                                            <p:tgtEl>
                                              <p:spTgt spid="59"/>
                                            </p:tgtEl>
                                            <p:attrNameLst>
                                              <p:attrName>ppt_x</p:attrName>
                                            </p:attrNameLst>
                                          </p:cBhvr>
                                          <p:tavLst>
                                            <p:tav tm="0">
                                              <p:val>
                                                <p:strVal val="0-#ppt_w/2"/>
                                              </p:val>
                                            </p:tav>
                                            <p:tav tm="100000">
                                              <p:val>
                                                <p:strVal val="#ppt_x"/>
                                              </p:val>
                                            </p:tav>
                                          </p:tavLst>
                                        </p:anim>
                                        <p:anim calcmode="lin" valueType="num" p14:bounceEnd="40000">
                                          <p:cBhvr additive="base">
                                            <p:cTn id="40" dur="500" fill="hold"/>
                                            <p:tgtEl>
                                              <p:spTgt spid="59"/>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14:presetBounceEnd="40000">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14:bounceEnd="40000">
                                          <p:cBhvr additive="base">
                                            <p:cTn id="43" dur="500" fill="hold"/>
                                            <p:tgtEl>
                                              <p:spTgt spid="63"/>
                                            </p:tgtEl>
                                            <p:attrNameLst>
                                              <p:attrName>ppt_x</p:attrName>
                                            </p:attrNameLst>
                                          </p:cBhvr>
                                          <p:tavLst>
                                            <p:tav tm="0">
                                              <p:val>
                                                <p:strVal val="0-#ppt_w/2"/>
                                              </p:val>
                                            </p:tav>
                                            <p:tav tm="100000">
                                              <p:val>
                                                <p:strVal val="#ppt_x"/>
                                              </p:val>
                                            </p:tav>
                                          </p:tavLst>
                                        </p:anim>
                                        <p:anim calcmode="lin" valueType="num" p14:bounceEnd="40000">
                                          <p:cBhvr additive="base">
                                            <p:cTn id="44" dur="500" fill="hold"/>
                                            <p:tgtEl>
                                              <p:spTgt spid="63"/>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14:presetBounceEnd="40000">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14:bounceEnd="40000">
                                          <p:cBhvr additive="base">
                                            <p:cTn id="47" dur="5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48" dur="500" fill="hold"/>
                                            <p:tgtEl>
                                              <p:spTgt spid="61"/>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14:presetBounceEnd="40000">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14:bounceEnd="40000">
                                          <p:cBhvr additive="base">
                                            <p:cTn id="51" dur="5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52" dur="500" fill="hold"/>
                                            <p:tgtEl>
                                              <p:spTgt spid="62"/>
                                            </p:tgtEl>
                                            <p:attrNameLst>
                                              <p:attrName>ppt_y</p:attrName>
                                            </p:attrNameLst>
                                          </p:cBhvr>
                                          <p:tavLst>
                                            <p:tav tm="0">
                                              <p:val>
                                                <p:strVal val="1+#ppt_h/2"/>
                                              </p:val>
                                            </p:tav>
                                            <p:tav tm="100000">
                                              <p:val>
                                                <p:strVal val="#ppt_y"/>
                                              </p:val>
                                            </p:tav>
                                          </p:tavLst>
                                        </p:anim>
                                      </p:childTnLst>
                                    </p:cTn>
                                  </p:par>
                                  <p:par>
                                    <p:cTn id="53" presetID="2" presetClass="entr" presetSubtype="12" fill="hold" nodeType="withEffect" p14:presetBounceEnd="50000">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14:bounceEnd="50000">
                                          <p:cBhvr additive="base">
                                            <p:cTn id="55" dur="5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56" dur="500" fill="hold"/>
                                            <p:tgtEl>
                                              <p:spTgt spid="5"/>
                                            </p:tgtEl>
                                            <p:attrNameLst>
                                              <p:attrName>ppt_y</p:attrName>
                                            </p:attrNameLst>
                                          </p:cBhvr>
                                          <p:tavLst>
                                            <p:tav tm="0">
                                              <p:val>
                                                <p:strVal val="1+#ppt_h/2"/>
                                              </p:val>
                                            </p:tav>
                                            <p:tav tm="100000">
                                              <p:val>
                                                <p:strVal val="#ppt_y"/>
                                              </p:val>
                                            </p:tav>
                                          </p:tavLst>
                                        </p:anim>
                                      </p:childTnLst>
                                    </p:cTn>
                                  </p:par>
                                  <p:par>
                                    <p:cTn id="57" presetID="2" presetClass="entr" presetSubtype="12" fill="hold" nodeType="withEffect" p14:presetBounceEnd="50000">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14:bounceEnd="50000">
                                          <p:cBhvr additive="base">
                                            <p:cTn id="59" dur="5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60" dur="500" fill="hold"/>
                                            <p:tgtEl>
                                              <p:spTgt spid="7"/>
                                            </p:tgtEl>
                                            <p:attrNameLst>
                                              <p:attrName>ppt_y</p:attrName>
                                            </p:attrNameLst>
                                          </p:cBhvr>
                                          <p:tavLst>
                                            <p:tav tm="0">
                                              <p:val>
                                                <p:strVal val="1+#ppt_h/2"/>
                                              </p:val>
                                            </p:tav>
                                            <p:tav tm="100000">
                                              <p:val>
                                                <p:strVal val="#ppt_y"/>
                                              </p:val>
                                            </p:tav>
                                          </p:tavLst>
                                        </p:anim>
                                      </p:childTnLst>
                                    </p:cTn>
                                  </p:par>
                                  <p:par>
                                    <p:cTn id="61" presetID="2" presetClass="entr" presetSubtype="12" fill="hold" nodeType="withEffect" p14:presetBounceEnd="50000">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14:bounceEnd="50000">
                                          <p:cBhvr additive="base">
                                            <p:cTn id="63" dur="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64" dur="500" fill="hold"/>
                                            <p:tgtEl>
                                              <p:spTgt spid="6"/>
                                            </p:tgtEl>
                                            <p:attrNameLst>
                                              <p:attrName>ppt_y</p:attrName>
                                            </p:attrNameLst>
                                          </p:cBhvr>
                                          <p:tavLst>
                                            <p:tav tm="0">
                                              <p:val>
                                                <p:strVal val="1+#ppt_h/2"/>
                                              </p:val>
                                            </p:tav>
                                            <p:tav tm="100000">
                                              <p:val>
                                                <p:strVal val="#ppt_y"/>
                                              </p:val>
                                            </p:tav>
                                          </p:tavLst>
                                        </p:anim>
                                      </p:childTnLst>
                                    </p:cTn>
                                  </p:par>
                                  <p:par>
                                    <p:cTn id="65" presetID="2" presetClass="entr" presetSubtype="12" fill="hold" nodeType="withEffect" p14:presetBounceEnd="50000">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14:bounceEnd="50000">
                                          <p:cBhvr additive="base">
                                            <p:cTn id="67" dur="5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6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5" grpId="0"/>
          <p:bldP spid="47" grpId="0"/>
          <p:bldP spid="58" grpId="0"/>
          <p:bldP spid="60" grpId="0"/>
          <p:bldP spid="61" grpId="0"/>
          <p:bldP spid="6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0-#ppt_w/2"/>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0-#ppt_w/2"/>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0-#ppt_w/2"/>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0-#ppt_w/2"/>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0-#ppt_w/2"/>
                                              </p:val>
                                            </p:tav>
                                            <p:tav tm="100000">
                                              <p:val>
                                                <p:strVal val="#ppt_x"/>
                                              </p:val>
                                            </p:tav>
                                          </p:tavLst>
                                        </p:anim>
                                        <p:anim calcmode="lin" valueType="num">
                                          <p:cBhvr additive="base">
                                            <p:cTn id="32" dur="500" fill="hold"/>
                                            <p:tgtEl>
                                              <p:spTgt spid="60"/>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additive="base">
                                            <p:cTn id="35" dur="500" fill="hold"/>
                                            <p:tgtEl>
                                              <p:spTgt spid="58"/>
                                            </p:tgtEl>
                                            <p:attrNameLst>
                                              <p:attrName>ppt_x</p:attrName>
                                            </p:attrNameLst>
                                          </p:cBhvr>
                                          <p:tavLst>
                                            <p:tav tm="0">
                                              <p:val>
                                                <p:strVal val="0-#ppt_w/2"/>
                                              </p:val>
                                            </p:tav>
                                            <p:tav tm="100000">
                                              <p:val>
                                                <p:strVal val="#ppt_x"/>
                                              </p:val>
                                            </p:tav>
                                          </p:tavLst>
                                        </p:anim>
                                        <p:anim calcmode="lin" valueType="num">
                                          <p:cBhvr additive="base">
                                            <p:cTn id="36" dur="500" fill="hold"/>
                                            <p:tgtEl>
                                              <p:spTgt spid="58"/>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500" fill="hold"/>
                                            <p:tgtEl>
                                              <p:spTgt spid="59"/>
                                            </p:tgtEl>
                                            <p:attrNameLst>
                                              <p:attrName>ppt_x</p:attrName>
                                            </p:attrNameLst>
                                          </p:cBhvr>
                                          <p:tavLst>
                                            <p:tav tm="0">
                                              <p:val>
                                                <p:strVal val="0-#ppt_w/2"/>
                                              </p:val>
                                            </p:tav>
                                            <p:tav tm="100000">
                                              <p:val>
                                                <p:strVal val="#ppt_x"/>
                                              </p:val>
                                            </p:tav>
                                          </p:tavLst>
                                        </p:anim>
                                        <p:anim calcmode="lin" valueType="num">
                                          <p:cBhvr additive="base">
                                            <p:cTn id="40" dur="500" fill="hold"/>
                                            <p:tgtEl>
                                              <p:spTgt spid="59"/>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additive="base">
                                            <p:cTn id="43" dur="500" fill="hold"/>
                                            <p:tgtEl>
                                              <p:spTgt spid="63"/>
                                            </p:tgtEl>
                                            <p:attrNameLst>
                                              <p:attrName>ppt_x</p:attrName>
                                            </p:attrNameLst>
                                          </p:cBhvr>
                                          <p:tavLst>
                                            <p:tav tm="0">
                                              <p:val>
                                                <p:strVal val="0-#ppt_w/2"/>
                                              </p:val>
                                            </p:tav>
                                            <p:tav tm="100000">
                                              <p:val>
                                                <p:strVal val="#ppt_x"/>
                                              </p:val>
                                            </p:tav>
                                          </p:tavLst>
                                        </p:anim>
                                        <p:anim calcmode="lin" valueType="num">
                                          <p:cBhvr additive="base">
                                            <p:cTn id="44" dur="500" fill="hold"/>
                                            <p:tgtEl>
                                              <p:spTgt spid="63"/>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500" fill="hold"/>
                                            <p:tgtEl>
                                              <p:spTgt spid="61"/>
                                            </p:tgtEl>
                                            <p:attrNameLst>
                                              <p:attrName>ppt_x</p:attrName>
                                            </p:attrNameLst>
                                          </p:cBhvr>
                                          <p:tavLst>
                                            <p:tav tm="0">
                                              <p:val>
                                                <p:strVal val="0-#ppt_w/2"/>
                                              </p:val>
                                            </p:tav>
                                            <p:tav tm="100000">
                                              <p:val>
                                                <p:strVal val="#ppt_x"/>
                                              </p:val>
                                            </p:tav>
                                          </p:tavLst>
                                        </p:anim>
                                        <p:anim calcmode="lin" valueType="num">
                                          <p:cBhvr additive="base">
                                            <p:cTn id="48" dur="500" fill="hold"/>
                                            <p:tgtEl>
                                              <p:spTgt spid="61"/>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500" fill="hold"/>
                                            <p:tgtEl>
                                              <p:spTgt spid="62"/>
                                            </p:tgtEl>
                                            <p:attrNameLst>
                                              <p:attrName>ppt_x</p:attrName>
                                            </p:attrNameLst>
                                          </p:cBhvr>
                                          <p:tavLst>
                                            <p:tav tm="0">
                                              <p:val>
                                                <p:strVal val="0-#ppt_w/2"/>
                                              </p:val>
                                            </p:tav>
                                            <p:tav tm="100000">
                                              <p:val>
                                                <p:strVal val="#ppt_x"/>
                                              </p:val>
                                            </p:tav>
                                          </p:tavLst>
                                        </p:anim>
                                        <p:anim calcmode="lin" valueType="num">
                                          <p:cBhvr additive="base">
                                            <p:cTn id="52" dur="500" fill="hold"/>
                                            <p:tgtEl>
                                              <p:spTgt spid="62"/>
                                            </p:tgtEl>
                                            <p:attrNameLst>
                                              <p:attrName>ppt_y</p:attrName>
                                            </p:attrNameLst>
                                          </p:cBhvr>
                                          <p:tavLst>
                                            <p:tav tm="0">
                                              <p:val>
                                                <p:strVal val="1+#ppt_h/2"/>
                                              </p:val>
                                            </p:tav>
                                            <p:tav tm="100000">
                                              <p:val>
                                                <p:strVal val="#ppt_y"/>
                                              </p:val>
                                            </p:tav>
                                          </p:tavLst>
                                        </p:anim>
                                      </p:childTnLst>
                                    </p:cTn>
                                  </p:par>
                                  <p:par>
                                    <p:cTn id="53" presetID="2" presetClass="entr" presetSubtype="12"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0-#ppt_w/2"/>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par>
                                    <p:cTn id="57" presetID="2" presetClass="entr" presetSubtype="12"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0-#ppt_w/2"/>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par>
                                    <p:cTn id="61" presetID="2" presetClass="entr" presetSubtype="12"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0-#ppt_w/2"/>
                                              </p:val>
                                            </p:tav>
                                            <p:tav tm="100000">
                                              <p:val>
                                                <p:strVal val="#ppt_x"/>
                                              </p:val>
                                            </p:tav>
                                          </p:tavLst>
                                        </p:anim>
                                        <p:anim calcmode="lin" valueType="num">
                                          <p:cBhvr additive="base">
                                            <p:cTn id="64" dur="500" fill="hold"/>
                                            <p:tgtEl>
                                              <p:spTgt spid="6"/>
                                            </p:tgtEl>
                                            <p:attrNameLst>
                                              <p:attrName>ppt_y</p:attrName>
                                            </p:attrNameLst>
                                          </p:cBhvr>
                                          <p:tavLst>
                                            <p:tav tm="0">
                                              <p:val>
                                                <p:strVal val="1+#ppt_h/2"/>
                                              </p:val>
                                            </p:tav>
                                            <p:tav tm="100000">
                                              <p:val>
                                                <p:strVal val="#ppt_y"/>
                                              </p:val>
                                            </p:tav>
                                          </p:tavLst>
                                        </p:anim>
                                      </p:childTnLst>
                                    </p:cTn>
                                  </p:par>
                                  <p:par>
                                    <p:cTn id="65" presetID="2" presetClass="entr" presetSubtype="12"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500" fill="hold"/>
                                            <p:tgtEl>
                                              <p:spTgt spid="8"/>
                                            </p:tgtEl>
                                            <p:attrNameLst>
                                              <p:attrName>ppt_x</p:attrName>
                                            </p:attrNameLst>
                                          </p:cBhvr>
                                          <p:tavLst>
                                            <p:tav tm="0">
                                              <p:val>
                                                <p:strVal val="0-#ppt_w/2"/>
                                              </p:val>
                                            </p:tav>
                                            <p:tav tm="100000">
                                              <p:val>
                                                <p:strVal val="#ppt_x"/>
                                              </p:val>
                                            </p:tav>
                                          </p:tavLst>
                                        </p:anim>
                                        <p:anim calcmode="lin" valueType="num">
                                          <p:cBhvr additive="base">
                                            <p:cTn id="6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5" grpId="0"/>
          <p:bldP spid="47" grpId="0"/>
          <p:bldP spid="58" grpId="0"/>
          <p:bldP spid="60" grpId="0"/>
          <p:bldP spid="61" grpId="0"/>
          <p:bldP spid="63"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733423" y="250544"/>
            <a:ext cx="3067050" cy="307777"/>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研究思路</a:t>
            </a:r>
            <a:endPar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p:cNvPicPr>
            <a:picLocks noChangeAspect="1"/>
          </p:cNvPicPr>
          <p:nvPr/>
        </p:nvPicPr>
        <p:blipFill>
          <a:blip r:embed="rId5"/>
          <a:stretch>
            <a:fillRect/>
          </a:stretch>
        </p:blipFill>
        <p:spPr>
          <a:xfrm>
            <a:off x="4413151" y="682773"/>
            <a:ext cx="4231148" cy="6486475"/>
          </a:xfrm>
          <a:prstGeom prst="rect">
            <a:avLst/>
          </a:prstGeom>
        </p:spPr>
      </p:pic>
    </p:spTree>
    <p:extLst>
      <p:ext uri="{BB962C8B-B14F-4D97-AF65-F5344CB8AC3E}">
        <p14:creationId xmlns:p14="http://schemas.microsoft.com/office/powerpoint/2010/main" val="106530961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449353" y="1437080"/>
            <a:ext cx="6696744" cy="615553"/>
          </a:xfrm>
          <a:prstGeom prst="rect">
            <a:avLst/>
          </a:prstGeom>
          <a:noFill/>
        </p:spPr>
        <p:txBody>
          <a:bodyPr wrap="square" lIns="0" tIns="0" rIns="0" bIns="0" rtlCol="0">
            <a:spAutoFit/>
          </a:bodyPr>
          <a:lstStyle/>
          <a:p>
            <a:r>
              <a:rPr lang="zh-CN" altLang="en-US" sz="4000" dirty="0" smtClean="0">
                <a:solidFill>
                  <a:schemeClr val="accent1"/>
                </a:solidFill>
                <a:latin typeface="微软雅黑" panose="020B0503020204020204" pitchFamily="34" charset="-122"/>
                <a:ea typeface="微软雅黑" panose="020B0503020204020204" pitchFamily="34" charset="-122"/>
                <a:cs typeface="+mn-ea"/>
              </a:rPr>
              <a:t>大气</a:t>
            </a:r>
            <a:r>
              <a:rPr lang="zh-CN" altLang="en-US" sz="4000" dirty="0">
                <a:solidFill>
                  <a:schemeClr val="accent1"/>
                </a:solidFill>
                <a:latin typeface="微软雅黑" panose="020B0503020204020204" pitchFamily="34" charset="-122"/>
                <a:ea typeface="微软雅黑" panose="020B0503020204020204" pitchFamily="34" charset="-122"/>
                <a:cs typeface="+mn-ea"/>
              </a:rPr>
              <a:t>污染物</a:t>
            </a:r>
            <a:r>
              <a:rPr lang="zh-CN" altLang="en-US" sz="4000" dirty="0" smtClean="0">
                <a:solidFill>
                  <a:schemeClr val="accent1"/>
                </a:solidFill>
                <a:latin typeface="微软雅黑" panose="020B0503020204020204" pitchFamily="34" charset="-122"/>
                <a:ea typeface="微软雅黑" panose="020B0503020204020204" pitchFamily="34" charset="-122"/>
                <a:cs typeface="+mn-ea"/>
              </a:rPr>
              <a:t>传播网络模型</a:t>
            </a:r>
            <a:endParaRPr lang="en-GB" altLang="zh-CN" sz="40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252911" y="1240061"/>
            <a:ext cx="219644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cap="all" spc="300" dirty="0" smtClean="0">
                <a:solidFill>
                  <a:schemeClr val="accent1"/>
                </a:solidFill>
                <a:latin typeface="Impact" panose="020B0806030902050204" pitchFamily="34" charset="0"/>
                <a:cs typeface="Arial" panose="020B0604020202020204" pitchFamily="34" charset="0"/>
              </a:rPr>
              <a:t>02</a:t>
            </a:r>
            <a:endParaRPr lang="zh-CN" altLang="en-US" sz="9600" cap="all" spc="300"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 name="文本框 1"/>
          <p:cNvSpPr txBox="1"/>
          <p:nvPr/>
        </p:nvSpPr>
        <p:spPr>
          <a:xfrm>
            <a:off x="4449353" y="2322050"/>
            <a:ext cx="3474028" cy="1643527"/>
          </a:xfrm>
          <a:prstGeom prst="rect">
            <a:avLst/>
          </a:prstGeom>
          <a:noFill/>
        </p:spPr>
        <p:txBody>
          <a:bodyPr wrap="none" rtlCol="0">
            <a:spAutoFit/>
          </a:bodyPr>
          <a:lstStyle/>
          <a:p>
            <a:pPr marL="285750" indent="-285750">
              <a:lnSpc>
                <a:spcPct val="140000"/>
              </a:lnSpc>
              <a:buFont typeface="Arial" charset="0"/>
              <a:buChar char="•"/>
            </a:pPr>
            <a:r>
              <a:rPr kumimoji="1" lang="zh-CN" altLang="en-US" dirty="0" smtClean="0">
                <a:solidFill>
                  <a:srgbClr val="002060"/>
                </a:solidFill>
                <a:latin typeface="+mn-ea"/>
                <a:ea typeface="+mn-ea"/>
              </a:rPr>
              <a:t>数据预处理</a:t>
            </a:r>
            <a:endParaRPr kumimoji="1" lang="en-US" altLang="zh-CN" dirty="0" smtClean="0">
              <a:solidFill>
                <a:srgbClr val="002060"/>
              </a:solidFill>
              <a:latin typeface="+mn-ea"/>
              <a:ea typeface="+mn-ea"/>
            </a:endParaRPr>
          </a:p>
          <a:p>
            <a:pPr marL="285750" indent="-285750">
              <a:lnSpc>
                <a:spcPct val="140000"/>
              </a:lnSpc>
              <a:buFont typeface="Arial" charset="0"/>
              <a:buChar char="•"/>
            </a:pPr>
            <a:r>
              <a:rPr kumimoji="1" lang="zh-CN" altLang="en-US" dirty="0" smtClean="0">
                <a:solidFill>
                  <a:srgbClr val="002060"/>
                </a:solidFill>
                <a:latin typeface="+mn-ea"/>
                <a:ea typeface="+mn-ea"/>
              </a:rPr>
              <a:t>污染物传播约束条件</a:t>
            </a:r>
            <a:endParaRPr kumimoji="1" lang="en-US" altLang="zh-CN" dirty="0" smtClean="0">
              <a:solidFill>
                <a:srgbClr val="002060"/>
              </a:solidFill>
              <a:latin typeface="+mn-ea"/>
              <a:ea typeface="+mn-ea"/>
            </a:endParaRPr>
          </a:p>
          <a:p>
            <a:pPr marL="285750" indent="-285750">
              <a:lnSpc>
                <a:spcPct val="140000"/>
              </a:lnSpc>
              <a:buFont typeface="Arial" charset="0"/>
              <a:buChar char="•"/>
            </a:pPr>
            <a:r>
              <a:rPr kumimoji="1" lang="zh-CN" altLang="en-US" dirty="0" smtClean="0">
                <a:solidFill>
                  <a:srgbClr val="002060"/>
                </a:solidFill>
                <a:latin typeface="+mn-ea"/>
                <a:ea typeface="+mn-ea"/>
              </a:rPr>
              <a:t>污染物传播关系分析</a:t>
            </a:r>
            <a:endParaRPr kumimoji="1" lang="en-US" altLang="zh-CN" dirty="0" smtClean="0">
              <a:solidFill>
                <a:srgbClr val="002060"/>
              </a:solidFill>
              <a:latin typeface="+mn-ea"/>
              <a:ea typeface="+mn-ea"/>
            </a:endParaRPr>
          </a:p>
          <a:p>
            <a:pPr marL="285750" indent="-285750">
              <a:lnSpc>
                <a:spcPct val="140000"/>
              </a:lnSpc>
              <a:buFont typeface="Arial" charset="0"/>
              <a:buChar char="•"/>
            </a:pPr>
            <a:r>
              <a:rPr kumimoji="1" lang="zh-CN" altLang="en-US" dirty="0" smtClean="0">
                <a:solidFill>
                  <a:srgbClr val="002060"/>
                </a:solidFill>
                <a:latin typeface="+mn-ea"/>
                <a:ea typeface="+mn-ea"/>
              </a:rPr>
              <a:t>构建大气污染物传播网络模型</a:t>
            </a:r>
            <a:endParaRPr kumimoji="1" lang="en-US" altLang="zh-CN" dirty="0" smtClean="0">
              <a:solidFill>
                <a:srgbClr val="002060"/>
              </a:solidFill>
              <a:latin typeface="+mn-ea"/>
              <a:ea typeface="+mn-ea"/>
            </a:endParaRPr>
          </a:p>
        </p:txBody>
      </p:sp>
    </p:spTree>
    <p:extLst>
      <p:ext uri="{BB962C8B-B14F-4D97-AF65-F5344CB8AC3E}">
        <p14:creationId xmlns:p14="http://schemas.microsoft.com/office/powerpoint/2010/main" val="356553770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5"/>
                                        </p:tgtEl>
                                      </p:cBhvr>
                                    </p:animEffect>
                                    <p:animScale>
                                      <p:cBhvr>
                                        <p:cTn id="15" dur="250" autoRev="1" fill="hold"/>
                                        <p:tgtEl>
                                          <p:spTgt spid="15"/>
                                        </p:tgtEl>
                                      </p:cBhvr>
                                      <p:by x="105000" y="105000"/>
                                    </p:animScale>
                                  </p:childTnLst>
                                </p:cTn>
                              </p:par>
                            </p:childTnLst>
                          </p:cTn>
                        </p:par>
                        <p:par>
                          <p:cTn id="16" fill="hold">
                            <p:stCondLst>
                              <p:cond delay="105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13"/>
                                        </p:tgtEl>
                                        <p:attrNameLst>
                                          <p:attrName>style.visibility</p:attrName>
                                        </p:attrNameLst>
                                      </p:cBhvr>
                                      <p:to>
                                        <p:strVal val="visible"/>
                                      </p:to>
                                    </p:set>
                                    <p:animEffect transition="in" filter="wipe(left)">
                                      <p:cBhvr>
                                        <p:cTn id="19" dur="200"/>
                                        <p:tgtEl>
                                          <p:spTgt spid="1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任意多边形 196"/>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197"/>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99" name="Content Placeholder 2"/>
          <p:cNvSpPr txBox="1">
            <a:spLocks/>
          </p:cNvSpPr>
          <p:nvPr/>
        </p:nvSpPr>
        <p:spPr>
          <a:xfrm>
            <a:off x="710989" y="255259"/>
            <a:ext cx="3444182" cy="30777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数据预处理 </a:t>
            </a:r>
            <a:endPar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a:xfrm>
            <a:off x="1100783" y="1528093"/>
            <a:ext cx="1797287" cy="369332"/>
          </a:xfrm>
          <a:prstGeom prst="rect">
            <a:avLst/>
          </a:prstGeom>
          <a:noFill/>
        </p:spPr>
        <p:txBody>
          <a:bodyPr wrap="none" rtlCol="0">
            <a:spAutoFit/>
          </a:bodyPr>
          <a:lstStyle/>
          <a:p>
            <a:r>
              <a:rPr kumimoji="1" lang="en-US" altLang="zh-CN" dirty="0" smtClean="0">
                <a:solidFill>
                  <a:schemeClr val="accent6">
                    <a:lumMod val="75000"/>
                  </a:schemeClr>
                </a:solidFill>
              </a:rPr>
              <a:t>1.</a:t>
            </a:r>
            <a:r>
              <a:rPr kumimoji="1" lang="zh-CN" altLang="en-US" dirty="0" smtClean="0">
                <a:solidFill>
                  <a:schemeClr val="accent6">
                    <a:lumMod val="75000"/>
                  </a:schemeClr>
                </a:solidFill>
              </a:rPr>
              <a:t> </a:t>
            </a:r>
            <a:r>
              <a:rPr kumimoji="1" lang="zh-CN" altLang="en-US" dirty="0" smtClean="0">
                <a:solidFill>
                  <a:schemeClr val="accent6">
                    <a:lumMod val="75000"/>
                  </a:schemeClr>
                </a:solidFill>
                <a:latin typeface="+mn-ea"/>
                <a:ea typeface="+mn-ea"/>
              </a:rPr>
              <a:t>传播</a:t>
            </a:r>
            <a:r>
              <a:rPr kumimoji="1" lang="zh-CN" altLang="en-US" dirty="0">
                <a:solidFill>
                  <a:schemeClr val="accent6">
                    <a:lumMod val="75000"/>
                  </a:schemeClr>
                </a:solidFill>
                <a:latin typeface="+mn-ea"/>
                <a:ea typeface="+mn-ea"/>
              </a:rPr>
              <a:t>距离</a:t>
            </a:r>
            <a:r>
              <a:rPr kumimoji="1" lang="zh-CN" altLang="en-US" dirty="0" smtClean="0">
                <a:solidFill>
                  <a:schemeClr val="accent6">
                    <a:lumMod val="75000"/>
                  </a:schemeClr>
                </a:solidFill>
                <a:latin typeface="+mn-ea"/>
                <a:ea typeface="+mn-ea"/>
              </a:rPr>
              <a:t>计算</a:t>
            </a:r>
            <a:endParaRPr kumimoji="1" lang="en-US" altLang="zh-CN" dirty="0" smtClean="0">
              <a:solidFill>
                <a:schemeClr val="accent6">
                  <a:lumMod val="75000"/>
                </a:schemeClr>
              </a:solidFill>
              <a:latin typeface="+mn-ea"/>
              <a:ea typeface="+mn-ea"/>
            </a:endParaRPr>
          </a:p>
        </p:txBody>
      </p:sp>
      <p:sp>
        <p:nvSpPr>
          <p:cNvPr id="200" name="文本框 199"/>
          <p:cNvSpPr txBox="1"/>
          <p:nvPr/>
        </p:nvSpPr>
        <p:spPr>
          <a:xfrm>
            <a:off x="7221463" y="1526171"/>
            <a:ext cx="1797287" cy="369332"/>
          </a:xfrm>
          <a:prstGeom prst="rect">
            <a:avLst/>
          </a:prstGeom>
          <a:noFill/>
        </p:spPr>
        <p:txBody>
          <a:bodyPr wrap="none" rtlCol="0">
            <a:spAutoFit/>
          </a:bodyPr>
          <a:lstStyle/>
          <a:p>
            <a:r>
              <a:rPr kumimoji="1" lang="en-US" altLang="zh-CN" dirty="0">
                <a:solidFill>
                  <a:schemeClr val="accent6">
                    <a:lumMod val="75000"/>
                  </a:schemeClr>
                </a:solidFill>
              </a:rPr>
              <a:t>2</a:t>
            </a:r>
            <a:r>
              <a:rPr kumimoji="1" lang="en-US" altLang="zh-CN" dirty="0" smtClean="0">
                <a:solidFill>
                  <a:schemeClr val="accent6">
                    <a:lumMod val="75000"/>
                  </a:schemeClr>
                </a:solidFill>
              </a:rPr>
              <a:t>.</a:t>
            </a:r>
            <a:r>
              <a:rPr kumimoji="1" lang="zh-CN" altLang="en-US" dirty="0" smtClean="0">
                <a:solidFill>
                  <a:schemeClr val="accent6">
                    <a:lumMod val="75000"/>
                  </a:schemeClr>
                </a:solidFill>
              </a:rPr>
              <a:t> </a:t>
            </a:r>
            <a:r>
              <a:rPr kumimoji="1" lang="zh-CN" altLang="en-US" dirty="0" smtClean="0">
                <a:solidFill>
                  <a:schemeClr val="accent6">
                    <a:lumMod val="75000"/>
                  </a:schemeClr>
                </a:solidFill>
                <a:latin typeface="+mn-ea"/>
                <a:ea typeface="+mn-ea"/>
              </a:rPr>
              <a:t>风向夹角计算</a:t>
            </a:r>
            <a:endParaRPr kumimoji="1" lang="en-US" altLang="zh-CN" dirty="0" smtClean="0">
              <a:solidFill>
                <a:schemeClr val="accent6">
                  <a:lumMod val="75000"/>
                </a:schemeClr>
              </a:solidFill>
              <a:latin typeface="+mn-ea"/>
              <a:ea typeface="+mn-ea"/>
            </a:endParaRPr>
          </a:p>
        </p:txBody>
      </p:sp>
      <p:pic>
        <p:nvPicPr>
          <p:cNvPr id="201" name="图片 20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73791" y="655354"/>
            <a:ext cx="1652270" cy="1641475"/>
          </a:xfrm>
          <a:prstGeom prst="rect">
            <a:avLst/>
          </a:prstGeom>
          <a:noFill/>
          <a:ln>
            <a:noFill/>
          </a:ln>
        </p:spPr>
      </p:pic>
      <p:sp>
        <p:nvSpPr>
          <p:cNvPr id="202" name="文本框 201"/>
          <p:cNvSpPr txBox="1"/>
          <p:nvPr/>
        </p:nvSpPr>
        <p:spPr>
          <a:xfrm>
            <a:off x="1103599" y="4151153"/>
            <a:ext cx="2258952" cy="369332"/>
          </a:xfrm>
          <a:prstGeom prst="rect">
            <a:avLst/>
          </a:prstGeom>
          <a:noFill/>
        </p:spPr>
        <p:txBody>
          <a:bodyPr wrap="none" rtlCol="0">
            <a:spAutoFit/>
          </a:bodyPr>
          <a:lstStyle/>
          <a:p>
            <a:r>
              <a:rPr kumimoji="1" lang="en-US" altLang="zh-CN" dirty="0">
                <a:solidFill>
                  <a:schemeClr val="accent6">
                    <a:lumMod val="75000"/>
                  </a:schemeClr>
                </a:solidFill>
              </a:rPr>
              <a:t>3</a:t>
            </a:r>
            <a:r>
              <a:rPr kumimoji="1" lang="en-US" altLang="zh-CN" dirty="0" smtClean="0">
                <a:solidFill>
                  <a:schemeClr val="accent6">
                    <a:lumMod val="75000"/>
                  </a:schemeClr>
                </a:solidFill>
              </a:rPr>
              <a:t>.</a:t>
            </a:r>
            <a:r>
              <a:rPr kumimoji="1" lang="zh-CN" altLang="en-US" dirty="0" smtClean="0">
                <a:solidFill>
                  <a:schemeClr val="accent6">
                    <a:lumMod val="75000"/>
                  </a:schemeClr>
                </a:solidFill>
              </a:rPr>
              <a:t> </a:t>
            </a:r>
            <a:r>
              <a:rPr kumimoji="1" lang="zh-CN" altLang="en-US" dirty="0" smtClean="0">
                <a:solidFill>
                  <a:schemeClr val="accent6">
                    <a:lumMod val="75000"/>
                  </a:schemeClr>
                </a:solidFill>
                <a:latin typeface="+mn-ea"/>
                <a:ea typeface="+mn-ea"/>
              </a:rPr>
              <a:t>污染物相关性计算</a:t>
            </a:r>
            <a:endParaRPr kumimoji="1" lang="en-US" altLang="zh-CN" dirty="0" smtClean="0">
              <a:solidFill>
                <a:schemeClr val="accent6">
                  <a:lumMod val="75000"/>
                </a:schemeClr>
              </a:solidFill>
              <a:latin typeface="+mn-ea"/>
              <a:ea typeface="+mn-ea"/>
            </a:endParaRPr>
          </a:p>
        </p:txBody>
      </p:sp>
      <p:sp>
        <p:nvSpPr>
          <p:cNvPr id="204" name="文本框 203"/>
          <p:cNvSpPr txBox="1"/>
          <p:nvPr/>
        </p:nvSpPr>
        <p:spPr>
          <a:xfrm>
            <a:off x="7221463" y="4149231"/>
            <a:ext cx="1566454" cy="369332"/>
          </a:xfrm>
          <a:prstGeom prst="rect">
            <a:avLst/>
          </a:prstGeom>
          <a:noFill/>
        </p:spPr>
        <p:txBody>
          <a:bodyPr wrap="none" rtlCol="0">
            <a:spAutoFit/>
          </a:bodyPr>
          <a:lstStyle/>
          <a:p>
            <a:r>
              <a:rPr kumimoji="1" lang="en-US" altLang="zh-CN" dirty="0" smtClean="0">
                <a:solidFill>
                  <a:schemeClr val="accent6">
                    <a:lumMod val="75000"/>
                  </a:schemeClr>
                </a:solidFill>
              </a:rPr>
              <a:t>4.</a:t>
            </a:r>
            <a:r>
              <a:rPr kumimoji="1" lang="zh-CN" altLang="en-US" dirty="0" smtClean="0">
                <a:solidFill>
                  <a:schemeClr val="accent6">
                    <a:lumMod val="75000"/>
                  </a:schemeClr>
                </a:solidFill>
              </a:rPr>
              <a:t> </a:t>
            </a:r>
            <a:r>
              <a:rPr kumimoji="1" lang="zh-CN" altLang="en-US" dirty="0" smtClean="0">
                <a:solidFill>
                  <a:schemeClr val="accent6">
                    <a:lumMod val="75000"/>
                  </a:schemeClr>
                </a:solidFill>
                <a:latin typeface="+mn-ea"/>
                <a:ea typeface="+mn-ea"/>
              </a:rPr>
              <a:t>数据标准化</a:t>
            </a:r>
            <a:endParaRPr kumimoji="1" lang="en-US" altLang="zh-CN" dirty="0" smtClean="0">
              <a:solidFill>
                <a:schemeClr val="accent6">
                  <a:lumMod val="75000"/>
                </a:schemeClr>
              </a:solidFill>
              <a:latin typeface="+mn-ea"/>
              <a:ea typeface="+mn-ea"/>
            </a:endParaRPr>
          </a:p>
        </p:txBody>
      </p:sp>
      <p:pic>
        <p:nvPicPr>
          <p:cNvPr id="2" name="图片 1"/>
          <p:cNvPicPr>
            <a:picLocks noChangeAspect="1"/>
          </p:cNvPicPr>
          <p:nvPr/>
        </p:nvPicPr>
        <p:blipFill>
          <a:blip r:embed="rId6"/>
          <a:stretch>
            <a:fillRect/>
          </a:stretch>
        </p:blipFill>
        <p:spPr>
          <a:xfrm>
            <a:off x="1028775" y="2426805"/>
            <a:ext cx="5041339" cy="816837"/>
          </a:xfrm>
          <a:prstGeom prst="rect">
            <a:avLst/>
          </a:prstGeom>
        </p:spPr>
      </p:pic>
      <p:grpSp>
        <p:nvGrpSpPr>
          <p:cNvPr id="10" name="组 9"/>
          <p:cNvGrpSpPr/>
          <p:nvPr/>
        </p:nvGrpSpPr>
        <p:grpSpPr>
          <a:xfrm>
            <a:off x="7221463" y="2432309"/>
            <a:ext cx="4896544" cy="1194791"/>
            <a:chOff x="7221463" y="2432309"/>
            <a:chExt cx="4896544" cy="1194791"/>
          </a:xfrm>
        </p:grpSpPr>
        <p:pic>
          <p:nvPicPr>
            <p:cNvPr id="8" name="图片 7"/>
            <p:cNvPicPr>
              <a:picLocks noChangeAspect="1"/>
            </p:cNvPicPr>
            <p:nvPr/>
          </p:nvPicPr>
          <p:blipFill>
            <a:blip r:embed="rId7"/>
            <a:stretch>
              <a:fillRect/>
            </a:stretch>
          </p:blipFill>
          <p:spPr>
            <a:xfrm>
              <a:off x="7221463" y="2432309"/>
              <a:ext cx="4896544" cy="460540"/>
            </a:xfrm>
            <a:prstGeom prst="rect">
              <a:avLst/>
            </a:prstGeom>
          </p:spPr>
        </p:pic>
        <p:pic>
          <p:nvPicPr>
            <p:cNvPr id="9" name="图片 8"/>
            <p:cNvPicPr>
              <a:picLocks noChangeAspect="1"/>
            </p:cNvPicPr>
            <p:nvPr/>
          </p:nvPicPr>
          <p:blipFill>
            <a:blip r:embed="rId8"/>
            <a:stretch>
              <a:fillRect/>
            </a:stretch>
          </p:blipFill>
          <p:spPr>
            <a:xfrm>
              <a:off x="7293471" y="2892849"/>
              <a:ext cx="4001914" cy="734251"/>
            </a:xfrm>
            <a:prstGeom prst="rect">
              <a:avLst/>
            </a:prstGeom>
          </p:spPr>
        </p:pic>
      </p:grpSp>
      <p:pic>
        <p:nvPicPr>
          <p:cNvPr id="11" name="图片 10"/>
          <p:cNvPicPr>
            <a:picLocks noChangeAspect="1"/>
          </p:cNvPicPr>
          <p:nvPr/>
        </p:nvPicPr>
        <p:blipFill>
          <a:blip r:embed="rId9"/>
          <a:stretch>
            <a:fillRect/>
          </a:stretch>
        </p:blipFill>
        <p:spPr>
          <a:xfrm>
            <a:off x="1879462" y="4861059"/>
            <a:ext cx="3613809" cy="998100"/>
          </a:xfrm>
          <a:prstGeom prst="rect">
            <a:avLst/>
          </a:prstGeom>
        </p:spPr>
      </p:pic>
      <p:pic>
        <p:nvPicPr>
          <p:cNvPr id="12" name="图片 11"/>
          <p:cNvPicPr>
            <a:picLocks noChangeAspect="1"/>
          </p:cNvPicPr>
          <p:nvPr/>
        </p:nvPicPr>
        <p:blipFill>
          <a:blip r:embed="rId10"/>
          <a:stretch>
            <a:fillRect/>
          </a:stretch>
        </p:blipFill>
        <p:spPr>
          <a:xfrm>
            <a:off x="8468299" y="4961146"/>
            <a:ext cx="1588972" cy="743412"/>
          </a:xfrm>
          <a:prstGeom prst="rect">
            <a:avLst/>
          </a:prstGeom>
        </p:spPr>
      </p:pic>
    </p:spTree>
    <p:extLst>
      <p:ext uri="{BB962C8B-B14F-4D97-AF65-F5344CB8AC3E}">
        <p14:creationId xmlns:p14="http://schemas.microsoft.com/office/powerpoint/2010/main" val="72256593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14:presetBounceEnd="5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14:presetBounceEnd="50000">
                                      <p:stCondLst>
                                        <p:cond delay="0"/>
                                      </p:stCondLst>
                                      <p:childTnLst>
                                        <p:set>
                                          <p:cBhvr>
                                            <p:cTn id="14" dur="1" fill="hold">
                                              <p:stCondLst>
                                                <p:cond delay="0"/>
                                              </p:stCondLst>
                                            </p:cTn>
                                            <p:tgtEl>
                                              <p:spTgt spid="200"/>
                                            </p:tgtEl>
                                            <p:attrNameLst>
                                              <p:attrName>style.visibility</p:attrName>
                                            </p:attrNameLst>
                                          </p:cBhvr>
                                          <p:to>
                                            <p:strVal val="visible"/>
                                          </p:to>
                                        </p:set>
                                        <p:anim calcmode="lin" valueType="num" p14:bounceEnd="50000">
                                          <p:cBhvr additive="base">
                                            <p:cTn id="15" dur="500" fill="hold"/>
                                            <p:tgtEl>
                                              <p:spTgt spid="200"/>
                                            </p:tgtEl>
                                            <p:attrNameLst>
                                              <p:attrName>ppt_x</p:attrName>
                                            </p:attrNameLst>
                                          </p:cBhvr>
                                          <p:tavLst>
                                            <p:tav tm="0">
                                              <p:val>
                                                <p:strVal val="0-#ppt_w/2"/>
                                              </p:val>
                                            </p:tav>
                                            <p:tav tm="100000">
                                              <p:val>
                                                <p:strVal val="#ppt_x"/>
                                              </p:val>
                                            </p:tav>
                                          </p:tavLst>
                                        </p:anim>
                                        <p:anim calcmode="lin" valueType="num" p14:bounceEnd="50000">
                                          <p:cBhvr additive="base">
                                            <p:cTn id="16" dur="500" fill="hold"/>
                                            <p:tgtEl>
                                              <p:spTgt spid="200"/>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14:presetBounceEnd="50000">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14:bounceEnd="50000">
                                          <p:cBhvr additive="base">
                                            <p:cTn id="19" dur="5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14:presetBounceEnd="50000">
                                      <p:stCondLst>
                                        <p:cond delay="0"/>
                                      </p:stCondLst>
                                      <p:childTnLst>
                                        <p:set>
                                          <p:cBhvr>
                                            <p:cTn id="22" dur="1" fill="hold">
                                              <p:stCondLst>
                                                <p:cond delay="0"/>
                                              </p:stCondLst>
                                            </p:cTn>
                                            <p:tgtEl>
                                              <p:spTgt spid="201"/>
                                            </p:tgtEl>
                                            <p:attrNameLst>
                                              <p:attrName>style.visibility</p:attrName>
                                            </p:attrNameLst>
                                          </p:cBhvr>
                                          <p:to>
                                            <p:strVal val="visible"/>
                                          </p:to>
                                        </p:set>
                                        <p:anim calcmode="lin" valueType="num" p14:bounceEnd="50000">
                                          <p:cBhvr additive="base">
                                            <p:cTn id="23" dur="500" fill="hold"/>
                                            <p:tgtEl>
                                              <p:spTgt spid="201"/>
                                            </p:tgtEl>
                                            <p:attrNameLst>
                                              <p:attrName>ppt_x</p:attrName>
                                            </p:attrNameLst>
                                          </p:cBhvr>
                                          <p:tavLst>
                                            <p:tav tm="0">
                                              <p:val>
                                                <p:strVal val="0-#ppt_w/2"/>
                                              </p:val>
                                            </p:tav>
                                            <p:tav tm="100000">
                                              <p:val>
                                                <p:strVal val="#ppt_x"/>
                                              </p:val>
                                            </p:tav>
                                          </p:tavLst>
                                        </p:anim>
                                        <p:anim calcmode="lin" valueType="num" p14:bounceEnd="50000">
                                          <p:cBhvr additive="base">
                                            <p:cTn id="24" dur="500" fill="hold"/>
                                            <p:tgtEl>
                                              <p:spTgt spid="201"/>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14:presetBounceEnd="50000">
                                      <p:stCondLst>
                                        <p:cond delay="0"/>
                                      </p:stCondLst>
                                      <p:childTnLst>
                                        <p:set>
                                          <p:cBhvr>
                                            <p:cTn id="26" dur="1" fill="hold">
                                              <p:stCondLst>
                                                <p:cond delay="0"/>
                                              </p:stCondLst>
                                            </p:cTn>
                                            <p:tgtEl>
                                              <p:spTgt spid="202"/>
                                            </p:tgtEl>
                                            <p:attrNameLst>
                                              <p:attrName>style.visibility</p:attrName>
                                            </p:attrNameLst>
                                          </p:cBhvr>
                                          <p:to>
                                            <p:strVal val="visible"/>
                                          </p:to>
                                        </p:set>
                                        <p:anim calcmode="lin" valueType="num" p14:bounceEnd="50000">
                                          <p:cBhvr additive="base">
                                            <p:cTn id="27" dur="500" fill="hold"/>
                                            <p:tgtEl>
                                              <p:spTgt spid="202"/>
                                            </p:tgtEl>
                                            <p:attrNameLst>
                                              <p:attrName>ppt_x</p:attrName>
                                            </p:attrNameLst>
                                          </p:cBhvr>
                                          <p:tavLst>
                                            <p:tav tm="0">
                                              <p:val>
                                                <p:strVal val="0-#ppt_w/2"/>
                                              </p:val>
                                            </p:tav>
                                            <p:tav tm="100000">
                                              <p:val>
                                                <p:strVal val="#ppt_x"/>
                                              </p:val>
                                            </p:tav>
                                          </p:tavLst>
                                        </p:anim>
                                        <p:anim calcmode="lin" valueType="num" p14:bounceEnd="50000">
                                          <p:cBhvr additive="base">
                                            <p:cTn id="28" dur="500" fill="hold"/>
                                            <p:tgtEl>
                                              <p:spTgt spid="202"/>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14:presetBounceEnd="50000">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14:bounceEnd="50000">
                                          <p:cBhvr additive="base">
                                            <p:cTn id="31" dur="500" fill="hold"/>
                                            <p:tgtEl>
                                              <p:spTgt spid="11"/>
                                            </p:tgtEl>
                                            <p:attrNameLst>
                                              <p:attrName>ppt_x</p:attrName>
                                            </p:attrNameLst>
                                          </p:cBhvr>
                                          <p:tavLst>
                                            <p:tav tm="0">
                                              <p:val>
                                                <p:strVal val="0-#ppt_w/2"/>
                                              </p:val>
                                            </p:tav>
                                            <p:tav tm="100000">
                                              <p:val>
                                                <p:strVal val="#ppt_x"/>
                                              </p:val>
                                            </p:tav>
                                          </p:tavLst>
                                        </p:anim>
                                        <p:anim calcmode="lin" valueType="num" p14:bounceEnd="50000">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14:presetBounceEnd="50000">
                                      <p:stCondLst>
                                        <p:cond delay="0"/>
                                      </p:stCondLst>
                                      <p:childTnLst>
                                        <p:set>
                                          <p:cBhvr>
                                            <p:cTn id="34" dur="1" fill="hold">
                                              <p:stCondLst>
                                                <p:cond delay="0"/>
                                              </p:stCondLst>
                                            </p:cTn>
                                            <p:tgtEl>
                                              <p:spTgt spid="204"/>
                                            </p:tgtEl>
                                            <p:attrNameLst>
                                              <p:attrName>style.visibility</p:attrName>
                                            </p:attrNameLst>
                                          </p:cBhvr>
                                          <p:to>
                                            <p:strVal val="visible"/>
                                          </p:to>
                                        </p:set>
                                        <p:anim calcmode="lin" valueType="num" p14:bounceEnd="50000">
                                          <p:cBhvr additive="base">
                                            <p:cTn id="35" dur="500" fill="hold"/>
                                            <p:tgtEl>
                                              <p:spTgt spid="204"/>
                                            </p:tgtEl>
                                            <p:attrNameLst>
                                              <p:attrName>ppt_x</p:attrName>
                                            </p:attrNameLst>
                                          </p:cBhvr>
                                          <p:tavLst>
                                            <p:tav tm="0">
                                              <p:val>
                                                <p:strVal val="0-#ppt_w/2"/>
                                              </p:val>
                                            </p:tav>
                                            <p:tav tm="100000">
                                              <p:val>
                                                <p:strVal val="#ppt_x"/>
                                              </p:val>
                                            </p:tav>
                                          </p:tavLst>
                                        </p:anim>
                                        <p:anim calcmode="lin" valueType="num" p14:bounceEnd="50000">
                                          <p:cBhvr additive="base">
                                            <p:cTn id="36" dur="500" fill="hold"/>
                                            <p:tgtEl>
                                              <p:spTgt spid="204"/>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14:presetBounceEnd="50000">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14:bounceEnd="50000">
                                          <p:cBhvr additive="base">
                                            <p:cTn id="39" dur="500" fill="hold"/>
                                            <p:tgtEl>
                                              <p:spTgt spid="12"/>
                                            </p:tgtEl>
                                            <p:attrNameLst>
                                              <p:attrName>ppt_x</p:attrName>
                                            </p:attrNameLst>
                                          </p:cBhvr>
                                          <p:tavLst>
                                            <p:tav tm="0">
                                              <p:val>
                                                <p:strVal val="0-#ppt_w/2"/>
                                              </p:val>
                                            </p:tav>
                                            <p:tav tm="100000">
                                              <p:val>
                                                <p:strVal val="#ppt_x"/>
                                              </p:val>
                                            </p:tav>
                                          </p:tavLst>
                                        </p:anim>
                                        <p:anim calcmode="lin" valueType="num" p14:bounceEnd="50000">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0" grpId="0"/>
          <p:bldP spid="202" grpId="0"/>
          <p:bldP spid="20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200"/>
                                            </p:tgtEl>
                                            <p:attrNameLst>
                                              <p:attrName>style.visibility</p:attrName>
                                            </p:attrNameLst>
                                          </p:cBhvr>
                                          <p:to>
                                            <p:strVal val="visible"/>
                                          </p:to>
                                        </p:set>
                                        <p:anim calcmode="lin" valueType="num">
                                          <p:cBhvr additive="base">
                                            <p:cTn id="15" dur="500" fill="hold"/>
                                            <p:tgtEl>
                                              <p:spTgt spid="200"/>
                                            </p:tgtEl>
                                            <p:attrNameLst>
                                              <p:attrName>ppt_x</p:attrName>
                                            </p:attrNameLst>
                                          </p:cBhvr>
                                          <p:tavLst>
                                            <p:tav tm="0">
                                              <p:val>
                                                <p:strVal val="0-#ppt_w/2"/>
                                              </p:val>
                                            </p:tav>
                                            <p:tav tm="100000">
                                              <p:val>
                                                <p:strVal val="#ppt_x"/>
                                              </p:val>
                                            </p:tav>
                                          </p:tavLst>
                                        </p:anim>
                                        <p:anim calcmode="lin" valueType="num">
                                          <p:cBhvr additive="base">
                                            <p:cTn id="16" dur="500" fill="hold"/>
                                            <p:tgtEl>
                                              <p:spTgt spid="200"/>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01"/>
                                            </p:tgtEl>
                                            <p:attrNameLst>
                                              <p:attrName>style.visibility</p:attrName>
                                            </p:attrNameLst>
                                          </p:cBhvr>
                                          <p:to>
                                            <p:strVal val="visible"/>
                                          </p:to>
                                        </p:set>
                                        <p:anim calcmode="lin" valueType="num">
                                          <p:cBhvr additive="base">
                                            <p:cTn id="23" dur="500" fill="hold"/>
                                            <p:tgtEl>
                                              <p:spTgt spid="201"/>
                                            </p:tgtEl>
                                            <p:attrNameLst>
                                              <p:attrName>ppt_x</p:attrName>
                                            </p:attrNameLst>
                                          </p:cBhvr>
                                          <p:tavLst>
                                            <p:tav tm="0">
                                              <p:val>
                                                <p:strVal val="0-#ppt_w/2"/>
                                              </p:val>
                                            </p:tav>
                                            <p:tav tm="100000">
                                              <p:val>
                                                <p:strVal val="#ppt_x"/>
                                              </p:val>
                                            </p:tav>
                                          </p:tavLst>
                                        </p:anim>
                                        <p:anim calcmode="lin" valueType="num">
                                          <p:cBhvr additive="base">
                                            <p:cTn id="24" dur="500" fill="hold"/>
                                            <p:tgtEl>
                                              <p:spTgt spid="201"/>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202"/>
                                            </p:tgtEl>
                                            <p:attrNameLst>
                                              <p:attrName>style.visibility</p:attrName>
                                            </p:attrNameLst>
                                          </p:cBhvr>
                                          <p:to>
                                            <p:strVal val="visible"/>
                                          </p:to>
                                        </p:set>
                                        <p:anim calcmode="lin" valueType="num">
                                          <p:cBhvr additive="base">
                                            <p:cTn id="27" dur="500" fill="hold"/>
                                            <p:tgtEl>
                                              <p:spTgt spid="202"/>
                                            </p:tgtEl>
                                            <p:attrNameLst>
                                              <p:attrName>ppt_x</p:attrName>
                                            </p:attrNameLst>
                                          </p:cBhvr>
                                          <p:tavLst>
                                            <p:tav tm="0">
                                              <p:val>
                                                <p:strVal val="0-#ppt_w/2"/>
                                              </p:val>
                                            </p:tav>
                                            <p:tav tm="100000">
                                              <p:val>
                                                <p:strVal val="#ppt_x"/>
                                              </p:val>
                                            </p:tav>
                                          </p:tavLst>
                                        </p:anim>
                                        <p:anim calcmode="lin" valueType="num">
                                          <p:cBhvr additive="base">
                                            <p:cTn id="28" dur="500" fill="hold"/>
                                            <p:tgtEl>
                                              <p:spTgt spid="202"/>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204"/>
                                            </p:tgtEl>
                                            <p:attrNameLst>
                                              <p:attrName>style.visibility</p:attrName>
                                            </p:attrNameLst>
                                          </p:cBhvr>
                                          <p:to>
                                            <p:strVal val="visible"/>
                                          </p:to>
                                        </p:set>
                                        <p:anim calcmode="lin" valueType="num">
                                          <p:cBhvr additive="base">
                                            <p:cTn id="35" dur="500" fill="hold"/>
                                            <p:tgtEl>
                                              <p:spTgt spid="204"/>
                                            </p:tgtEl>
                                            <p:attrNameLst>
                                              <p:attrName>ppt_x</p:attrName>
                                            </p:attrNameLst>
                                          </p:cBhvr>
                                          <p:tavLst>
                                            <p:tav tm="0">
                                              <p:val>
                                                <p:strVal val="0-#ppt_w/2"/>
                                              </p:val>
                                            </p:tav>
                                            <p:tav tm="100000">
                                              <p:val>
                                                <p:strVal val="#ppt_x"/>
                                              </p:val>
                                            </p:tav>
                                          </p:tavLst>
                                        </p:anim>
                                        <p:anim calcmode="lin" valueType="num">
                                          <p:cBhvr additive="base">
                                            <p:cTn id="36" dur="500" fill="hold"/>
                                            <p:tgtEl>
                                              <p:spTgt spid="204"/>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0" grpId="0"/>
          <p:bldP spid="202" grpId="0"/>
          <p:bldP spid="20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7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733423" y="245747"/>
            <a:ext cx="3067050" cy="307777"/>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污染物传播约束条件</a:t>
            </a:r>
            <a:endParaRPr lang="en-US" altLang="zh-CN"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1" name="组合 18"/>
          <p:cNvGrpSpPr/>
          <p:nvPr/>
        </p:nvGrpSpPr>
        <p:grpSpPr>
          <a:xfrm>
            <a:off x="1244799" y="1411357"/>
            <a:ext cx="5437242" cy="5004192"/>
            <a:chOff x="1112383" y="1084859"/>
            <a:chExt cx="6509649" cy="5991186"/>
          </a:xfrm>
        </p:grpSpPr>
        <p:grpSp>
          <p:nvGrpSpPr>
            <p:cNvPr id="42" name="组合 4"/>
            <p:cNvGrpSpPr/>
            <p:nvPr/>
          </p:nvGrpSpPr>
          <p:grpSpPr>
            <a:xfrm>
              <a:off x="2243313" y="1126019"/>
              <a:ext cx="5378719" cy="4712870"/>
              <a:chOff x="2009775" y="1345030"/>
              <a:chExt cx="5378719" cy="4712870"/>
            </a:xfrm>
          </p:grpSpPr>
          <p:cxnSp>
            <p:nvCxnSpPr>
              <p:cNvPr id="99" name="直接箭头连接符 6"/>
              <p:cNvCxnSpPr/>
              <p:nvPr/>
            </p:nvCxnSpPr>
            <p:spPr>
              <a:xfrm flipV="1">
                <a:off x="2522988" y="1345030"/>
                <a:ext cx="0" cy="471287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
              <p:cNvCxnSpPr/>
              <p:nvPr/>
            </p:nvCxnSpPr>
            <p:spPr>
              <a:xfrm>
                <a:off x="2009775" y="5432946"/>
                <a:ext cx="5378719"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cxnSp>
          <p:nvCxnSpPr>
            <p:cNvPr id="43" name="直接箭头连接符 30"/>
            <p:cNvCxnSpPr/>
            <p:nvPr/>
          </p:nvCxnSpPr>
          <p:spPr>
            <a:xfrm flipV="1">
              <a:off x="4285397" y="2983257"/>
              <a:ext cx="2767089" cy="1001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p:cNvSpPr txBox="1"/>
                <p:nvPr/>
              </p:nvSpPr>
              <p:spPr>
                <a:xfrm>
                  <a:off x="5184850" y="3597637"/>
                  <a:ext cx="537562" cy="395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charset="0"/>
                              </a:rPr>
                            </m:ctrlPr>
                          </m:sSubPr>
                          <m:e>
                            <m:r>
                              <m:rPr>
                                <m:sty m:val="p"/>
                              </m:rPr>
                              <a:rPr lang="en-US" altLang="zh-CN">
                                <a:latin typeface="Cambria Math" panose="02040503050406030204" pitchFamily="18" charset="0"/>
                              </a:rPr>
                              <m:t>D</m:t>
                            </m:r>
                          </m:e>
                          <m:sub>
                            <m:r>
                              <a:rPr lang="en-US" altLang="zh-CN" i="1">
                                <a:latin typeface="Cambria Math" panose="02040503050406030204" pitchFamily="18" charset="0"/>
                              </a:rPr>
                              <m:t>𝑖𝑗</m:t>
                            </m:r>
                          </m:sub>
                        </m:sSub>
                        <m:d>
                          <m:dPr>
                            <m:ctrlPr>
                              <a:rPr lang="zh-CN" altLang="zh-CN" i="1">
                                <a:latin typeface="Cambria Math" charset="0"/>
                              </a:rPr>
                            </m:ctrlPr>
                          </m:dPr>
                          <m:e>
                            <m:r>
                              <a:rPr lang="en-US" altLang="zh-CN" i="1">
                                <a:latin typeface="Cambria Math" panose="02040503050406030204" pitchFamily="18" charset="0"/>
                              </a:rPr>
                              <m:t>𝑡</m:t>
                            </m:r>
                          </m:e>
                        </m:d>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5184850" y="3597637"/>
                  <a:ext cx="537562" cy="395558"/>
                </a:xfrm>
                <a:prstGeom prst="rect">
                  <a:avLst/>
                </a:prstGeom>
                <a:blipFill rotWithShape="0">
                  <a:blip r:embed="rId5"/>
                  <a:stretch>
                    <a:fillRect r="-17045" b="-9231"/>
                  </a:stretch>
                </a:blipFill>
              </p:spPr>
              <p:txBody>
                <a:bodyPr/>
                <a:lstStyle/>
                <a:p>
                  <a:r>
                    <a:rPr lang="zh-CN" altLang="en-US">
                      <a:noFill/>
                    </a:rPr>
                    <a:t> </a:t>
                  </a:r>
                </a:p>
              </p:txBody>
            </p:sp>
          </mc:Fallback>
        </mc:AlternateContent>
        <p:cxnSp>
          <p:nvCxnSpPr>
            <p:cNvPr id="45" name="直接箭头连接符 41"/>
            <p:cNvCxnSpPr/>
            <p:nvPr/>
          </p:nvCxnSpPr>
          <p:spPr>
            <a:xfrm flipV="1">
              <a:off x="3930555" y="3113969"/>
              <a:ext cx="764275" cy="124649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文本框 45"/>
                <p:cNvSpPr txBox="1"/>
                <p:nvPr/>
              </p:nvSpPr>
              <p:spPr>
                <a:xfrm>
                  <a:off x="4285397" y="2784143"/>
                  <a:ext cx="6046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sub>
                        </m:sSub>
                        <m:d>
                          <m:dPr>
                            <m:ctrlPr>
                              <a:rPr lang="en-US" altLang="zh-CN" i="1" smtClean="0">
                                <a:latin typeface="Cambria Math" charset="0"/>
                              </a:rPr>
                            </m:ctrlPr>
                          </m:dPr>
                          <m:e>
                            <m:r>
                              <a:rPr lang="en-US" altLang="zh-CN" b="0" i="1" smtClean="0">
                                <a:latin typeface="Cambria Math" panose="02040503050406030204" pitchFamily="18" charset="0"/>
                              </a:rPr>
                              <m:t>𝑡</m:t>
                            </m:r>
                          </m:e>
                        </m:d>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4285397" y="2784143"/>
                  <a:ext cx="604674" cy="369332"/>
                </a:xfrm>
                <a:prstGeom prst="rect">
                  <a:avLst/>
                </a:prstGeom>
                <a:blipFill rotWithShape="0">
                  <a:blip r:embed="rId6"/>
                  <a:stretch>
                    <a:fillRect b="-1667"/>
                  </a:stretch>
                </a:blipFill>
              </p:spPr>
              <p:txBody>
                <a:bodyPr/>
                <a:lstStyle/>
                <a:p>
                  <a:r>
                    <a:rPr lang="zh-CN" altLang="en-US">
                      <a:noFill/>
                    </a:rPr>
                    <a:t> </a:t>
                  </a:r>
                </a:p>
              </p:txBody>
            </p:sp>
          </mc:Fallback>
        </mc:AlternateContent>
        <p:cxnSp>
          <p:nvCxnSpPr>
            <p:cNvPr id="47" name="直接连接符 51"/>
            <p:cNvCxnSpPr/>
            <p:nvPr/>
          </p:nvCxnSpPr>
          <p:spPr>
            <a:xfrm flipV="1">
              <a:off x="3865448" y="3153475"/>
              <a:ext cx="762187" cy="27211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56"/>
            <p:cNvCxnSpPr/>
            <p:nvPr/>
          </p:nvCxnSpPr>
          <p:spPr>
            <a:xfrm>
              <a:off x="4706391" y="3145809"/>
              <a:ext cx="237084" cy="59140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8"/>
            <p:cNvCxnSpPr/>
            <p:nvPr/>
          </p:nvCxnSpPr>
          <p:spPr>
            <a:xfrm>
              <a:off x="3735314" y="3051186"/>
              <a:ext cx="577378" cy="158905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箭头连接符 62"/>
            <p:cNvCxnSpPr/>
            <p:nvPr/>
          </p:nvCxnSpPr>
          <p:spPr>
            <a:xfrm flipV="1">
              <a:off x="4285397" y="3705367"/>
              <a:ext cx="764275" cy="2957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矩形 60"/>
                <p:cNvSpPr/>
                <p:nvPr/>
              </p:nvSpPr>
              <p:spPr>
                <a:xfrm>
                  <a:off x="4451435" y="3872709"/>
                  <a:ext cx="619649"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smtClean="0">
                                <a:latin typeface="Cambria Math" charset="0"/>
                              </a:rPr>
                            </m:ctrlPr>
                          </m:sSubPr>
                          <m:e>
                            <m:r>
                              <a:rPr lang="zh-CN" altLang="en-US" sz="1200" i="1">
                                <a:latin typeface="Cambria Math" panose="02040503050406030204" pitchFamily="18" charset="0"/>
                              </a:rPr>
                              <m:t>𝑉</m:t>
                            </m:r>
                          </m:e>
                          <m:sub>
                            <m:r>
                              <a:rPr lang="zh-CN" altLang="en-US" sz="1200" i="1">
                                <a:latin typeface="Cambria Math" panose="02040503050406030204" pitchFamily="18" charset="0"/>
                              </a:rPr>
                              <m:t>𝑖</m:t>
                            </m:r>
                          </m:sub>
                        </m:sSub>
                        <m:d>
                          <m:dPr>
                            <m:ctrlPr>
                              <a:rPr lang="zh-CN" altLang="en-US" sz="1200" i="1">
                                <a:latin typeface="Cambria Math" charset="0"/>
                              </a:rPr>
                            </m:ctrlPr>
                          </m:dPr>
                          <m:e>
                            <m:r>
                              <a:rPr lang="zh-CN" altLang="en-US" sz="1200" i="1">
                                <a:latin typeface="Cambria Math" panose="02040503050406030204" pitchFamily="18" charset="0"/>
                              </a:rPr>
                              <m:t>𝑡</m:t>
                            </m:r>
                          </m:e>
                        </m:d>
                      </m:oMath>
                    </m:oMathPara>
                  </a14:m>
                  <a:endParaRPr lang="zh-CN" altLang="en-US" sz="1200" dirty="0"/>
                </a:p>
              </p:txBody>
            </p:sp>
          </mc:Choice>
          <mc:Fallback xmlns="">
            <p:sp>
              <p:nvSpPr>
                <p:cNvPr id="66" name="矩形 65"/>
                <p:cNvSpPr>
                  <a:spLocks noRot="1" noChangeAspect="1" noMove="1" noResize="1" noEditPoints="1" noAdjustHandles="1" noChangeArrowheads="1" noChangeShapeType="1" noTextEdit="1"/>
                </p:cNvSpPr>
                <p:nvPr/>
              </p:nvSpPr>
              <p:spPr>
                <a:xfrm>
                  <a:off x="4451435" y="3872709"/>
                  <a:ext cx="619649" cy="276999"/>
                </a:xfrm>
                <a:prstGeom prst="rect">
                  <a:avLst/>
                </a:prstGeom>
                <a:blipFill rotWithShape="0">
                  <a:blip r:embed="rId7"/>
                  <a:stretch>
                    <a:fillRect/>
                  </a:stretch>
                </a:blipFill>
              </p:spPr>
              <p:txBody>
                <a:bodyPr/>
                <a:lstStyle/>
                <a:p>
                  <a:r>
                    <a:rPr lang="zh-CN" altLang="en-US">
                      <a:noFill/>
                    </a:rPr>
                    <a:t> </a:t>
                  </a:r>
                </a:p>
              </p:txBody>
            </p:sp>
          </mc:Fallback>
        </mc:AlternateContent>
        <p:sp>
          <p:nvSpPr>
            <p:cNvPr id="62" name="弧形 67"/>
            <p:cNvSpPr/>
            <p:nvPr/>
          </p:nvSpPr>
          <p:spPr>
            <a:xfrm>
              <a:off x="4172822" y="3767190"/>
              <a:ext cx="279739" cy="338496"/>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4" name="文本框 63"/>
                <p:cNvSpPr txBox="1"/>
                <p:nvPr/>
              </p:nvSpPr>
              <p:spPr>
                <a:xfrm>
                  <a:off x="4378999" y="3611217"/>
                  <a:ext cx="282874" cy="2605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charset="0"/>
                              </a:rPr>
                            </m:ctrlPr>
                          </m:sSubPr>
                          <m:e>
                            <m:r>
                              <a:rPr lang="zh-CN" altLang="en-US" sz="1100" i="1" smtClean="0">
                                <a:latin typeface="Cambria Math" panose="02040503050406030204" pitchFamily="18" charset="0"/>
                              </a:rPr>
                              <m:t>𝜃</m:t>
                            </m:r>
                            <m:r>
                              <m:rPr>
                                <m:nor/>
                              </m:rPr>
                              <a:rPr lang="zh-CN" altLang="en-US" sz="1100" dirty="0"/>
                              <m:t> </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69" name="文本框 68"/>
                <p:cNvSpPr txBox="1">
                  <a:spLocks noRot="1" noChangeAspect="1" noMove="1" noResize="1" noEditPoints="1" noAdjustHandles="1" noChangeArrowheads="1" noChangeShapeType="1" noTextEdit="1"/>
                </p:cNvSpPr>
                <p:nvPr/>
              </p:nvSpPr>
              <p:spPr>
                <a:xfrm>
                  <a:off x="4378999" y="3611217"/>
                  <a:ext cx="282874" cy="260503"/>
                </a:xfrm>
                <a:prstGeom prst="rect">
                  <a:avLst/>
                </a:prstGeom>
                <a:blipFill rotWithShape="0">
                  <a:blip r:embed="rId8"/>
                  <a:stretch>
                    <a:fillRect/>
                  </a:stretch>
                </a:blipFill>
              </p:spPr>
              <p:txBody>
                <a:bodyPr/>
                <a:lstStyle/>
                <a:p>
                  <a:r>
                    <a:rPr lang="zh-CN" altLang="en-US">
                      <a:noFill/>
                    </a:rPr>
                    <a:t> </a:t>
                  </a:r>
                </a:p>
              </p:txBody>
            </p:sp>
          </mc:Fallback>
        </mc:AlternateContent>
        <p:cxnSp>
          <p:nvCxnSpPr>
            <p:cNvPr id="65" name="直接箭头连接符 72"/>
            <p:cNvCxnSpPr/>
            <p:nvPr/>
          </p:nvCxnSpPr>
          <p:spPr>
            <a:xfrm flipH="1" flipV="1">
              <a:off x="5535061" y="2632461"/>
              <a:ext cx="1382566" cy="74009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7" name="直接箭头连接符 74"/>
            <p:cNvCxnSpPr/>
            <p:nvPr/>
          </p:nvCxnSpPr>
          <p:spPr>
            <a:xfrm flipH="1">
              <a:off x="5787718" y="3145809"/>
              <a:ext cx="913318" cy="3155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77"/>
            <p:cNvCxnSpPr/>
            <p:nvPr/>
          </p:nvCxnSpPr>
          <p:spPr>
            <a:xfrm>
              <a:off x="5565808" y="2682240"/>
              <a:ext cx="320792" cy="80021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79"/>
            <p:cNvCxnSpPr/>
            <p:nvPr/>
          </p:nvCxnSpPr>
          <p:spPr>
            <a:xfrm>
              <a:off x="6283600" y="2290481"/>
              <a:ext cx="577378" cy="158905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80"/>
            <p:cNvCxnSpPr/>
            <p:nvPr/>
          </p:nvCxnSpPr>
          <p:spPr>
            <a:xfrm flipV="1">
              <a:off x="5610633" y="2391434"/>
              <a:ext cx="762187" cy="27211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p:cNvSpPr txBox="1"/>
                <p:nvPr/>
              </p:nvSpPr>
              <p:spPr>
                <a:xfrm>
                  <a:off x="4963643" y="2337896"/>
                  <a:ext cx="604674" cy="3950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𝐹</m:t>
                            </m:r>
                          </m:e>
                          <m:sub>
                            <m:r>
                              <m:rPr>
                                <m:sty m:val="p"/>
                              </m:rPr>
                              <a:rPr lang="en-US" altLang="zh-CN" i="1">
                                <a:latin typeface="Cambria Math" panose="02040503050406030204" pitchFamily="18" charset="0"/>
                              </a:rPr>
                              <m:t>j</m:t>
                            </m:r>
                          </m:sub>
                        </m:sSub>
                        <m:d>
                          <m:dPr>
                            <m:ctrlPr>
                              <a:rPr lang="en-US" altLang="zh-CN" i="1" smtClean="0">
                                <a:latin typeface="Cambria Math" charset="0"/>
                              </a:rPr>
                            </m:ctrlPr>
                          </m:dPr>
                          <m:e>
                            <m:r>
                              <a:rPr lang="en-US" altLang="zh-CN" b="0" i="1" smtClean="0">
                                <a:latin typeface="Cambria Math" panose="02040503050406030204" pitchFamily="18" charset="0"/>
                              </a:rPr>
                              <m:t>𝑡</m:t>
                            </m:r>
                          </m:e>
                        </m:d>
                      </m:oMath>
                    </m:oMathPara>
                  </a14:m>
                  <a:endParaRPr lang="zh-CN" altLang="en-US" dirty="0"/>
                </a:p>
              </p:txBody>
            </p:sp>
          </mc:Choice>
          <mc:Fallback xmlns="">
            <p:sp>
              <p:nvSpPr>
                <p:cNvPr id="82" name="文本框 81"/>
                <p:cNvSpPr txBox="1">
                  <a:spLocks noRot="1" noChangeAspect="1" noMove="1" noResize="1" noEditPoints="1" noAdjustHandles="1" noChangeArrowheads="1" noChangeShapeType="1" noTextEdit="1"/>
                </p:cNvSpPr>
                <p:nvPr/>
              </p:nvSpPr>
              <p:spPr>
                <a:xfrm>
                  <a:off x="4963643" y="2337896"/>
                  <a:ext cx="604674" cy="395045"/>
                </a:xfrm>
                <a:prstGeom prst="rect">
                  <a:avLst/>
                </a:prstGeom>
                <a:blipFill rotWithShape="0">
                  <a:blip r:embed="rId9"/>
                  <a:stretch>
                    <a:fillRect b="-10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5799887" y="3389034"/>
                  <a:ext cx="619649" cy="2918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smtClean="0">
                                <a:latin typeface="Cambria Math" charset="0"/>
                              </a:rPr>
                            </m:ctrlPr>
                          </m:sSubPr>
                          <m:e>
                            <m:r>
                              <a:rPr lang="zh-CN" altLang="en-US" sz="1200" i="1">
                                <a:latin typeface="Cambria Math" panose="02040503050406030204" pitchFamily="18" charset="0"/>
                              </a:rPr>
                              <m:t>𝑉</m:t>
                            </m:r>
                          </m:e>
                          <m:sub>
                            <m:r>
                              <a:rPr lang="en-US" altLang="zh-CN" sz="1200" b="0" i="1" smtClean="0">
                                <a:latin typeface="Cambria Math" panose="02040503050406030204" pitchFamily="18" charset="0"/>
                              </a:rPr>
                              <m:t>𝑗</m:t>
                            </m:r>
                          </m:sub>
                        </m:sSub>
                        <m:d>
                          <m:dPr>
                            <m:ctrlPr>
                              <a:rPr lang="zh-CN" altLang="en-US" sz="1200" i="1">
                                <a:latin typeface="Cambria Math" charset="0"/>
                              </a:rPr>
                            </m:ctrlPr>
                          </m:dPr>
                          <m:e>
                            <m:r>
                              <a:rPr lang="zh-CN" altLang="en-US" sz="1200" i="1">
                                <a:latin typeface="Cambria Math" panose="02040503050406030204" pitchFamily="18" charset="0"/>
                              </a:rPr>
                              <m:t>𝑡</m:t>
                            </m:r>
                          </m:e>
                        </m:d>
                      </m:oMath>
                    </m:oMathPara>
                  </a14:m>
                  <a:endParaRPr lang="zh-CN" altLang="en-US" sz="1200" dirty="0"/>
                </a:p>
              </p:txBody>
            </p:sp>
          </mc:Choice>
          <mc:Fallback xmlns="">
            <p:sp>
              <p:nvSpPr>
                <p:cNvPr id="83" name="矩形 82"/>
                <p:cNvSpPr>
                  <a:spLocks noRot="1" noChangeAspect="1" noMove="1" noResize="1" noEditPoints="1" noAdjustHandles="1" noChangeArrowheads="1" noChangeShapeType="1" noTextEdit="1"/>
                </p:cNvSpPr>
                <p:nvPr/>
              </p:nvSpPr>
              <p:spPr>
                <a:xfrm>
                  <a:off x="5799887" y="3389034"/>
                  <a:ext cx="619649" cy="291875"/>
                </a:xfrm>
                <a:prstGeom prst="rect">
                  <a:avLst/>
                </a:prstGeom>
                <a:blipFill rotWithShape="0">
                  <a:blip r:embed="rId10"/>
                  <a:stretch>
                    <a:fillRect b="-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6605900" y="2603350"/>
                  <a:ext cx="282874" cy="2752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charset="0"/>
                              </a:rPr>
                            </m:ctrlPr>
                          </m:sSubPr>
                          <m:e>
                            <m:r>
                              <a:rPr lang="zh-CN" altLang="en-US" sz="1100" i="1" smtClean="0">
                                <a:latin typeface="Cambria Math" panose="02040503050406030204" pitchFamily="18" charset="0"/>
                              </a:rPr>
                              <m:t>𝜃</m:t>
                            </m:r>
                            <m:r>
                              <m:rPr>
                                <m:nor/>
                              </m:rPr>
                              <a:rPr lang="zh-CN" altLang="en-US" sz="1100" dirty="0"/>
                              <m:t> </m:t>
                            </m:r>
                          </m:e>
                          <m:sub>
                            <m:r>
                              <a:rPr lang="en-US" altLang="zh-CN" sz="1100" b="0" i="1" smtClean="0">
                                <a:latin typeface="Cambria Math" panose="02040503050406030204" pitchFamily="18" charset="0"/>
                              </a:rPr>
                              <m:t>𝑗</m:t>
                            </m:r>
                          </m:sub>
                        </m:sSub>
                      </m:oMath>
                    </m:oMathPara>
                  </a14:m>
                  <a:endParaRPr lang="zh-CN" altLang="en-US" sz="1100" dirty="0"/>
                </a:p>
              </p:txBody>
            </p:sp>
          </mc:Choice>
          <mc:Fallback xmlns="">
            <p:sp>
              <p:nvSpPr>
                <p:cNvPr id="84" name="文本框 83"/>
                <p:cNvSpPr txBox="1">
                  <a:spLocks noRot="1" noChangeAspect="1" noMove="1" noResize="1" noEditPoints="1" noAdjustHandles="1" noChangeArrowheads="1" noChangeShapeType="1" noTextEdit="1"/>
                </p:cNvSpPr>
                <p:nvPr/>
              </p:nvSpPr>
              <p:spPr>
                <a:xfrm>
                  <a:off x="6605900" y="2603350"/>
                  <a:ext cx="282874" cy="275204"/>
                </a:xfrm>
                <a:prstGeom prst="rect">
                  <a:avLst/>
                </a:prstGeom>
                <a:blipFill rotWithShape="0">
                  <a:blip r:embed="rId11"/>
                  <a:stretch>
                    <a:fillRect r="-2174" b="-2222"/>
                  </a:stretch>
                </a:blipFill>
              </p:spPr>
              <p:txBody>
                <a:bodyPr/>
                <a:lstStyle/>
                <a:p>
                  <a:r>
                    <a:rPr lang="zh-CN" altLang="en-US">
                      <a:noFill/>
                    </a:rPr>
                    <a:t> </a:t>
                  </a:r>
                </a:p>
              </p:txBody>
            </p:sp>
          </mc:Fallback>
        </mc:AlternateContent>
        <p:sp>
          <p:nvSpPr>
            <p:cNvPr id="86" name="弧形 84"/>
            <p:cNvSpPr/>
            <p:nvPr/>
          </p:nvSpPr>
          <p:spPr>
            <a:xfrm rot="18658174">
              <a:off x="6125387" y="2833741"/>
              <a:ext cx="893804" cy="905681"/>
            </a:xfrm>
            <a:prstGeom prst="arc">
              <a:avLst>
                <a:gd name="adj1" fmla="val 16200000"/>
                <a:gd name="adj2" fmla="val 92533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8" name="椭圆 87"/>
            <p:cNvSpPr/>
            <p:nvPr/>
          </p:nvSpPr>
          <p:spPr>
            <a:xfrm>
              <a:off x="6479001" y="3002508"/>
              <a:ext cx="354842" cy="368489"/>
            </a:xfrm>
            <a:prstGeom prst="ellipse">
              <a:avLst/>
            </a:prstGeom>
            <a:solidFill>
              <a:srgbClr val="00006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smtClean="0"/>
                <a:t>j</a:t>
              </a:r>
              <a:endParaRPr lang="zh-CN" altLang="en-US" dirty="0"/>
            </a:p>
          </p:txBody>
        </p:sp>
        <p:sp>
          <p:nvSpPr>
            <p:cNvPr id="89" name="椭圆 88"/>
            <p:cNvSpPr/>
            <p:nvPr/>
          </p:nvSpPr>
          <p:spPr>
            <a:xfrm>
              <a:off x="1112383" y="1084859"/>
              <a:ext cx="5991186" cy="5991186"/>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7267190" y="4274150"/>
              <a:ext cx="354842" cy="368489"/>
            </a:xfrm>
            <a:prstGeom prst="ellipse">
              <a:avLst/>
            </a:prstGeom>
            <a:solidFill>
              <a:srgbClr val="00006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cxnSp>
          <p:nvCxnSpPr>
            <p:cNvPr id="94" name="直接箭头连接符 35"/>
            <p:cNvCxnSpPr/>
            <p:nvPr/>
          </p:nvCxnSpPr>
          <p:spPr>
            <a:xfrm>
              <a:off x="4134535" y="4109757"/>
              <a:ext cx="1487931" cy="540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37"/>
            <p:cNvCxnSpPr>
              <a:endCxn id="100" idx="4"/>
            </p:cNvCxnSpPr>
            <p:nvPr/>
          </p:nvCxnSpPr>
          <p:spPr>
            <a:xfrm flipV="1">
              <a:off x="4106296" y="2337896"/>
              <a:ext cx="450124" cy="17517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4378999" y="1969407"/>
              <a:ext cx="354842" cy="368489"/>
            </a:xfrm>
            <a:prstGeom prst="ellipse">
              <a:avLst/>
            </a:prstGeom>
            <a:solidFill>
              <a:srgbClr val="00006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97" name="椭圆 96"/>
            <p:cNvSpPr/>
            <p:nvPr/>
          </p:nvSpPr>
          <p:spPr>
            <a:xfrm>
              <a:off x="3930555" y="3896208"/>
              <a:ext cx="354842" cy="368489"/>
            </a:xfrm>
            <a:prstGeom prst="ellipse">
              <a:avLst/>
            </a:prstGeom>
            <a:solidFill>
              <a:srgbClr val="00006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smtClean="0"/>
                <a:t>i</a:t>
              </a:r>
              <a:endParaRPr lang="zh-CN" altLang="en-US" dirty="0"/>
            </a:p>
          </p:txBody>
        </p:sp>
        <p:sp>
          <p:nvSpPr>
            <p:cNvPr id="98" name="椭圆 97"/>
            <p:cNvSpPr/>
            <p:nvPr/>
          </p:nvSpPr>
          <p:spPr>
            <a:xfrm>
              <a:off x="5622466" y="4466012"/>
              <a:ext cx="354842" cy="368489"/>
            </a:xfrm>
            <a:prstGeom prst="ellipse">
              <a:avLst/>
            </a:prstGeom>
            <a:solidFill>
              <a:srgbClr val="00006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grpSp>
      <p:sp>
        <p:nvSpPr>
          <p:cNvPr id="13" name="文本框 12"/>
          <p:cNvSpPr txBox="1"/>
          <p:nvPr/>
        </p:nvSpPr>
        <p:spPr>
          <a:xfrm>
            <a:off x="7941543" y="1195129"/>
            <a:ext cx="2492990" cy="369332"/>
          </a:xfrm>
          <a:prstGeom prst="rect">
            <a:avLst/>
          </a:prstGeom>
          <a:noFill/>
        </p:spPr>
        <p:txBody>
          <a:bodyPr wrap="none" rtlCol="0">
            <a:spAutoFit/>
          </a:bodyPr>
          <a:lstStyle/>
          <a:p>
            <a:r>
              <a:rPr kumimoji="1" lang="zh-CN" altLang="en-US" b="1" dirty="0" smtClean="0">
                <a:solidFill>
                  <a:schemeClr val="accent6"/>
                </a:solidFill>
                <a:latin typeface="+mn-lt"/>
              </a:rPr>
              <a:t>污染物传播约束条件：</a:t>
            </a:r>
            <a:endParaRPr kumimoji="1" lang="zh-CN" altLang="en-US" b="1" dirty="0">
              <a:solidFill>
                <a:schemeClr val="accent6"/>
              </a:solidFill>
              <a:latin typeface="+mn-lt"/>
            </a:endParaRPr>
          </a:p>
        </p:txBody>
      </p:sp>
      <p:sp>
        <p:nvSpPr>
          <p:cNvPr id="15" name="文本框 14"/>
          <p:cNvSpPr txBox="1"/>
          <p:nvPr/>
        </p:nvSpPr>
        <p:spPr>
          <a:xfrm>
            <a:off x="7941848" y="1780852"/>
            <a:ext cx="1335622" cy="369332"/>
          </a:xfrm>
          <a:prstGeom prst="rect">
            <a:avLst/>
          </a:prstGeom>
          <a:noFill/>
        </p:spPr>
        <p:txBody>
          <a:bodyPr wrap="none" rtlCol="0">
            <a:spAutoFit/>
          </a:bodyPr>
          <a:lstStyle/>
          <a:p>
            <a:r>
              <a:rPr kumimoji="1" lang="en-US" altLang="zh-CN" dirty="0" smtClean="0"/>
              <a:t>1.</a:t>
            </a:r>
            <a:r>
              <a:rPr kumimoji="1" lang="zh-CN" altLang="en-US" dirty="0" smtClean="0"/>
              <a:t> 水平距离</a:t>
            </a:r>
            <a:endParaRPr kumimoji="1" lang="zh-CN" altLang="en-US" dirty="0"/>
          </a:p>
        </p:txBody>
      </p:sp>
      <p:sp>
        <p:nvSpPr>
          <p:cNvPr id="16" name="文本框 15"/>
          <p:cNvSpPr txBox="1"/>
          <p:nvPr/>
        </p:nvSpPr>
        <p:spPr>
          <a:xfrm>
            <a:off x="7941848" y="2464883"/>
            <a:ext cx="1566454" cy="369332"/>
          </a:xfrm>
          <a:prstGeom prst="rect">
            <a:avLst/>
          </a:prstGeom>
          <a:noFill/>
        </p:spPr>
        <p:txBody>
          <a:bodyPr wrap="none" rtlCol="0">
            <a:spAutoFit/>
          </a:bodyPr>
          <a:lstStyle/>
          <a:p>
            <a:r>
              <a:rPr kumimoji="1" lang="en-US" altLang="zh-CN" dirty="0" smtClean="0"/>
              <a:t>2.</a:t>
            </a:r>
            <a:r>
              <a:rPr kumimoji="1" lang="zh-CN" altLang="en-US" dirty="0" smtClean="0"/>
              <a:t> 风力系数差</a:t>
            </a:r>
            <a:endParaRPr kumimoji="1" lang="zh-CN" altLang="en-US" dirty="0"/>
          </a:p>
        </p:txBody>
      </p:sp>
      <p:sp>
        <p:nvSpPr>
          <p:cNvPr id="17" name="文本框 16"/>
          <p:cNvSpPr txBox="1"/>
          <p:nvPr/>
        </p:nvSpPr>
        <p:spPr>
          <a:xfrm>
            <a:off x="7941848" y="3153480"/>
            <a:ext cx="873957" cy="369332"/>
          </a:xfrm>
          <a:prstGeom prst="rect">
            <a:avLst/>
          </a:prstGeom>
          <a:noFill/>
        </p:spPr>
        <p:txBody>
          <a:bodyPr wrap="none" rtlCol="0">
            <a:spAutoFit/>
          </a:bodyPr>
          <a:lstStyle/>
          <a:p>
            <a:r>
              <a:rPr kumimoji="1" lang="en-US" altLang="zh-CN" dirty="0" smtClean="0"/>
              <a:t>3.</a:t>
            </a:r>
            <a:r>
              <a:rPr kumimoji="1" lang="zh-CN" altLang="en-US" dirty="0" smtClean="0"/>
              <a:t> 山脉</a:t>
            </a:r>
            <a:endParaRPr kumimoji="1" lang="zh-CN" altLang="en-US" dirty="0"/>
          </a:p>
        </p:txBody>
      </p:sp>
      <p:sp>
        <p:nvSpPr>
          <p:cNvPr id="18" name="文本框 17"/>
          <p:cNvSpPr txBox="1"/>
          <p:nvPr/>
        </p:nvSpPr>
        <p:spPr>
          <a:xfrm>
            <a:off x="7941848" y="3845532"/>
            <a:ext cx="1104790" cy="369332"/>
          </a:xfrm>
          <a:prstGeom prst="rect">
            <a:avLst/>
          </a:prstGeom>
          <a:noFill/>
        </p:spPr>
        <p:txBody>
          <a:bodyPr wrap="none" rtlCol="0">
            <a:spAutoFit/>
          </a:bodyPr>
          <a:lstStyle/>
          <a:p>
            <a:r>
              <a:rPr kumimoji="1" lang="en-US" altLang="zh-CN" dirty="0" smtClean="0"/>
              <a:t>4.</a:t>
            </a:r>
            <a:r>
              <a:rPr kumimoji="1" lang="zh-CN" altLang="en-US" dirty="0" smtClean="0"/>
              <a:t> 海拔差</a:t>
            </a:r>
            <a:endParaRPr kumimoji="1" lang="zh-CN" altLang="en-US" dirty="0"/>
          </a:p>
        </p:txBody>
      </p:sp>
      <p:sp>
        <p:nvSpPr>
          <p:cNvPr id="19" name="文本框 18"/>
          <p:cNvSpPr txBox="1"/>
          <p:nvPr/>
        </p:nvSpPr>
        <p:spPr>
          <a:xfrm>
            <a:off x="7941848" y="4534129"/>
            <a:ext cx="1104790" cy="369332"/>
          </a:xfrm>
          <a:prstGeom prst="rect">
            <a:avLst/>
          </a:prstGeom>
          <a:noFill/>
        </p:spPr>
        <p:txBody>
          <a:bodyPr wrap="none" rtlCol="0">
            <a:spAutoFit/>
          </a:bodyPr>
          <a:lstStyle/>
          <a:p>
            <a:r>
              <a:rPr kumimoji="1" lang="en-US" altLang="zh-CN" dirty="0" smtClean="0"/>
              <a:t>5.</a:t>
            </a:r>
            <a:r>
              <a:rPr kumimoji="1" lang="zh-CN" altLang="en-US" dirty="0" smtClean="0"/>
              <a:t> 相关性</a:t>
            </a:r>
            <a:endParaRPr kumimoji="1" lang="zh-CN" altLang="en-US" dirty="0"/>
          </a:p>
        </p:txBody>
      </p:sp>
      <p:sp>
        <p:nvSpPr>
          <p:cNvPr id="3" name="文本框 2"/>
          <p:cNvSpPr txBox="1"/>
          <p:nvPr/>
        </p:nvSpPr>
        <p:spPr>
          <a:xfrm>
            <a:off x="2712996" y="6639222"/>
            <a:ext cx="2064989" cy="369332"/>
          </a:xfrm>
          <a:prstGeom prst="rect">
            <a:avLst/>
          </a:prstGeom>
          <a:noFill/>
        </p:spPr>
        <p:txBody>
          <a:bodyPr wrap="none" rtlCol="0">
            <a:spAutoFit/>
          </a:bodyPr>
          <a:lstStyle/>
          <a:p>
            <a:r>
              <a:rPr kumimoji="1" lang="zh-CN" altLang="en-US" dirty="0" smtClean="0">
                <a:solidFill>
                  <a:schemeClr val="accent6"/>
                </a:solidFill>
                <a:latin typeface="+mn-ea"/>
                <a:ea typeface="+mn-ea"/>
              </a:rPr>
              <a:t>污染物传播示意图</a:t>
            </a:r>
            <a:endParaRPr kumimoji="1" lang="zh-CN" altLang="en-US" dirty="0">
              <a:solidFill>
                <a:schemeClr val="accent6"/>
              </a:solidFill>
              <a:latin typeface="+mn-ea"/>
              <a:ea typeface="+mn-ea"/>
            </a:endParaRPr>
          </a:p>
        </p:txBody>
      </p:sp>
    </p:spTree>
    <p:extLst>
      <p:ext uri="{BB962C8B-B14F-4D97-AF65-F5344CB8AC3E}">
        <p14:creationId xmlns:p14="http://schemas.microsoft.com/office/powerpoint/2010/main" val="12014011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7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733423" y="245747"/>
            <a:ext cx="3067050" cy="307777"/>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污染物传播</a:t>
            </a:r>
            <a:r>
              <a:rPr lang="zh-CN" altLang="en-US" sz="20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关系</a:t>
            </a:r>
            <a:r>
              <a:rPr lang="zh-CN" altLang="en-US" sz="20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分析</a:t>
            </a:r>
            <a:endParaRPr lang="en-US" altLang="zh-CN"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mc:AlternateContent xmlns:mc="http://schemas.openxmlformats.org/markup-compatibility/2006" xmlns:a14="http://schemas.microsoft.com/office/drawing/2010/main">
        <mc:Choice Requires="a14">
          <p:sp>
            <p:nvSpPr>
              <p:cNvPr id="45" name="文本框 44"/>
              <p:cNvSpPr txBox="1"/>
              <p:nvPr/>
            </p:nvSpPr>
            <p:spPr>
              <a:xfrm>
                <a:off x="1322041" y="4195305"/>
                <a:ext cx="5272779" cy="2326791"/>
              </a:xfrm>
              <a:prstGeom prst="rect">
                <a:avLst/>
              </a:prstGeom>
              <a:noFill/>
            </p:spPr>
            <p:txBody>
              <a:bodyPr wrap="square" lIns="0" tIns="0" rIns="0" bIns="0" rtlCol="0">
                <a:spAutoFit/>
              </a:bodyPr>
              <a:lstStyle/>
              <a:p>
                <a:pPr>
                  <a:lnSpc>
                    <a:spcPct val="140000"/>
                  </a:lnSpc>
                </a:pPr>
                <a14:m>
                  <m:oMath xmlns:m="http://schemas.openxmlformats.org/officeDocument/2006/math">
                    <m:sSub>
                      <m:sSubPr>
                        <m:ctrlPr>
                          <a:rPr kumimoji="1" lang="en-US" altLang="zh-CN" i="1" smtClean="0">
                            <a:latin typeface="Cambria Math" charset="0"/>
                          </a:rPr>
                        </m:ctrlPr>
                      </m:sSubPr>
                      <m:e>
                        <m:r>
                          <a:rPr kumimoji="1" lang="en-US" altLang="zh-CN" i="1" smtClean="0">
                            <a:latin typeface="Cambria Math" charset="0"/>
                            <a:ea typeface="Cambria Math" charset="0"/>
                            <a:cs typeface="Cambria Math" charset="0"/>
                          </a:rPr>
                          <m:t>∆</m:t>
                        </m:r>
                        <m:r>
                          <a:rPr kumimoji="1" lang="en-US" altLang="zh-CN" b="0" i="1" smtClean="0">
                            <a:latin typeface="Cambria Math" charset="0"/>
                          </a:rPr>
                          <m:t>𝐷𝑖𝑠</m:t>
                        </m:r>
                      </m:e>
                      <m:sub>
                        <m:r>
                          <a:rPr kumimoji="1" lang="en-US" altLang="zh-CN" b="0" i="1" smtClean="0">
                            <a:latin typeface="Cambria Math" charset="0"/>
                          </a:rPr>
                          <m:t>𝐴𝐵</m:t>
                        </m:r>
                      </m:sub>
                    </m:sSub>
                    <m:r>
                      <a:rPr kumimoji="1" lang="zh-CN" altLang="en-US" b="0" i="1" smtClean="0">
                        <a:latin typeface="Cambria Math" charset="0"/>
                      </a:rPr>
                      <m:t>  </m:t>
                    </m:r>
                    <m:r>
                      <a:rPr kumimoji="1" lang="en-US" altLang="zh-CN" b="0" i="1" smtClean="0">
                        <a:latin typeface="Cambria Math" charset="0"/>
                      </a:rPr>
                      <m:t>:</m:t>
                    </m:r>
                    <m:r>
                      <a:rPr kumimoji="1" lang="zh-CN" altLang="en-US" b="0" i="1" smtClean="0">
                        <a:latin typeface="Cambria Math" charset="0"/>
                      </a:rPr>
                      <m:t>  </m:t>
                    </m:r>
                  </m:oMath>
                </a14:m>
                <a:r>
                  <a:rPr lang="zh-CN" altLang="zh-CN" dirty="0"/>
                  <a:t>站点</a:t>
                </a:r>
                <a:r>
                  <a:rPr lang="en-US" altLang="zh-CN" dirty="0"/>
                  <a:t>A</a:t>
                </a:r>
                <a:r>
                  <a:rPr lang="zh-CN" altLang="zh-CN" dirty="0"/>
                  <a:t>与站点</a:t>
                </a:r>
                <a:r>
                  <a:rPr lang="en-US" altLang="zh-CN" dirty="0"/>
                  <a:t>B</a:t>
                </a:r>
                <a:r>
                  <a:rPr lang="zh-CN" altLang="zh-CN" dirty="0"/>
                  <a:t>之间的水平距离</a:t>
                </a:r>
                <a:r>
                  <a:rPr lang="zh-CN" altLang="zh-CN" dirty="0">
                    <a:effectLst/>
                  </a:rPr>
                  <a:t> </a:t>
                </a:r>
                <a:endParaRPr kumimoji="1" lang="en-US" altLang="zh-CN" i="1" dirty="0" smtClean="0">
                  <a:latin typeface="Cambria Math" charset="0"/>
                </a:endParaRPr>
              </a:p>
              <a:p>
                <a:pPr>
                  <a:lnSpc>
                    <a:spcPct val="140000"/>
                  </a:lnSpc>
                </a:pPr>
                <a14:m>
                  <m:oMath xmlns:m="http://schemas.openxmlformats.org/officeDocument/2006/math">
                    <m:sSub>
                      <m:sSubPr>
                        <m:ctrlPr>
                          <a:rPr kumimoji="1" lang="en-US" altLang="zh-CN" i="1" smtClean="0">
                            <a:latin typeface="Cambria Math" charset="0"/>
                          </a:rPr>
                        </m:ctrlPr>
                      </m:sSubPr>
                      <m:e>
                        <m:r>
                          <a:rPr kumimoji="1" lang="en-US" altLang="zh-CN" i="1">
                            <a:latin typeface="Cambria Math" charset="0"/>
                          </a:rPr>
                          <m:t>𝐻𝑢𝑚</m:t>
                        </m:r>
                      </m:e>
                      <m:sub>
                        <m:r>
                          <a:rPr kumimoji="1" lang="en-US" altLang="zh-CN" b="0" i="1" smtClean="0">
                            <a:latin typeface="Cambria Math" charset="0"/>
                          </a:rPr>
                          <m:t>𝐴</m:t>
                        </m:r>
                      </m:sub>
                    </m:sSub>
                    <m:d>
                      <m:dPr>
                        <m:ctrlPr>
                          <a:rPr kumimoji="1" lang="en-US" altLang="zh-CN" b="0" i="1" smtClean="0">
                            <a:latin typeface="Cambria Math" charset="0"/>
                          </a:rPr>
                        </m:ctrlPr>
                      </m:dPr>
                      <m:e>
                        <m:r>
                          <a:rPr kumimoji="1" lang="en-US" altLang="zh-CN" b="0" i="1" smtClean="0">
                            <a:latin typeface="Cambria Math" charset="0"/>
                          </a:rPr>
                          <m:t>𝑡</m:t>
                        </m:r>
                      </m:e>
                    </m:d>
                    <m:r>
                      <a:rPr kumimoji="1" lang="zh-CN" altLang="en-US" b="0" i="1" smtClean="0">
                        <a:latin typeface="Cambria Math" charset="0"/>
                      </a:rPr>
                      <m:t> </m:t>
                    </m:r>
                    <m:r>
                      <a:rPr kumimoji="1" lang="en-US" altLang="zh-CN" b="0" i="1" smtClean="0">
                        <a:latin typeface="Cambria Math" charset="0"/>
                      </a:rPr>
                      <m:t>:</m:t>
                    </m:r>
                    <m:r>
                      <a:rPr kumimoji="1" lang="zh-CN" altLang="en-US" b="0" i="1" smtClean="0">
                        <a:latin typeface="Cambria Math" charset="0"/>
                      </a:rPr>
                      <m:t>  </m:t>
                    </m:r>
                  </m:oMath>
                </a14:m>
                <a:r>
                  <a:rPr lang="zh-CN" altLang="zh-CN" dirty="0"/>
                  <a:t>起始点</a:t>
                </a:r>
                <a:r>
                  <a:rPr lang="en-US" altLang="zh-CN" dirty="0"/>
                  <a:t>A</a:t>
                </a:r>
                <a:r>
                  <a:rPr lang="zh-CN" altLang="zh-CN" dirty="0"/>
                  <a:t>在</a:t>
                </a:r>
                <a:r>
                  <a:rPr lang="en-US" altLang="zh-CN" i="1" dirty="0"/>
                  <a:t>t</a:t>
                </a:r>
                <a:r>
                  <a:rPr lang="zh-CN" altLang="zh-CN" dirty="0"/>
                  <a:t>时刻的湿度 </a:t>
                </a:r>
                <a:endParaRPr kumimoji="1" lang="en-US" altLang="zh-CN" b="0" dirty="0" smtClean="0"/>
              </a:p>
              <a:p>
                <a:pPr>
                  <a:lnSpc>
                    <a:spcPct val="140000"/>
                  </a:lnSpc>
                </a:pPr>
                <a14:m>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𝐶</m:t>
                        </m:r>
                      </m:e>
                      <m:sub>
                        <m:r>
                          <a:rPr kumimoji="1" lang="en-US" altLang="zh-CN" b="0" i="1" smtClean="0">
                            <a:latin typeface="Cambria Math" charset="0"/>
                          </a:rPr>
                          <m:t>𝐴𝐵</m:t>
                        </m:r>
                      </m:sub>
                    </m:sSub>
                    <m:r>
                      <a:rPr kumimoji="1" lang="zh-CN" altLang="en-US" b="0" i="1" smtClean="0">
                        <a:latin typeface="Cambria Math" charset="0"/>
                      </a:rPr>
                      <m:t> </m:t>
                    </m:r>
                    <m:r>
                      <a:rPr kumimoji="1" lang="en-US" altLang="zh-CN" b="0" i="1" smtClean="0">
                        <a:latin typeface="Cambria Math" charset="0"/>
                      </a:rPr>
                      <m:t>:</m:t>
                    </m:r>
                    <m:r>
                      <a:rPr kumimoji="1" lang="zh-CN" altLang="en-US" b="0" i="1" smtClean="0">
                        <a:latin typeface="Cambria Math" charset="0"/>
                      </a:rPr>
                      <m:t>  </m:t>
                    </m:r>
                  </m:oMath>
                </a14:m>
                <a:r>
                  <a:rPr lang="zh-CN" altLang="zh-CN" dirty="0"/>
                  <a:t>站点</a:t>
                </a:r>
                <a:r>
                  <a:rPr lang="en-US" altLang="zh-CN" dirty="0"/>
                  <a:t>A</a:t>
                </a:r>
                <a:r>
                  <a:rPr lang="zh-CN" altLang="zh-CN" dirty="0"/>
                  <a:t>与站点</a:t>
                </a:r>
                <a:r>
                  <a:rPr lang="en-US" altLang="zh-CN" dirty="0"/>
                  <a:t>B</a:t>
                </a:r>
                <a:r>
                  <a:rPr lang="zh-CN" altLang="zh-CN" dirty="0"/>
                  <a:t>之间的相关</a:t>
                </a:r>
                <a:r>
                  <a:rPr lang="zh-CN" altLang="zh-CN" dirty="0">
                    <a:effectLst/>
                  </a:rPr>
                  <a:t> </a:t>
                </a:r>
                <a:endParaRPr kumimoji="1" lang="en-US" altLang="zh-CN" b="0" dirty="0" smtClean="0"/>
              </a:p>
              <a:p>
                <a:pPr>
                  <a:lnSpc>
                    <a:spcPct val="140000"/>
                  </a:lnSpc>
                </a:pPr>
                <a14:m>
                  <m:oMath xmlns:m="http://schemas.openxmlformats.org/officeDocument/2006/math">
                    <m:r>
                      <a:rPr kumimoji="1" lang="en-US" altLang="zh-CN" i="1" smtClean="0">
                        <a:latin typeface="Cambria Math" charset="0"/>
                        <a:ea typeface="Cambria Math" charset="0"/>
                        <a:cs typeface="Cambria Math" charset="0"/>
                      </a:rPr>
                      <m:t>∆</m:t>
                    </m:r>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𝑉</m:t>
                        </m:r>
                      </m:e>
                      <m:sub>
                        <m:r>
                          <a:rPr kumimoji="1" lang="en-US" altLang="zh-CN" b="0" i="1" smtClean="0">
                            <a:latin typeface="Cambria Math" charset="0"/>
                            <a:ea typeface="Cambria Math" charset="0"/>
                            <a:cs typeface="Cambria Math" charset="0"/>
                          </a:rPr>
                          <m:t>𝐴𝐵</m:t>
                        </m:r>
                      </m:sub>
                    </m:sSub>
                    <m:d>
                      <m:dPr>
                        <m:ctrlPr>
                          <a:rPr kumimoji="1" lang="en-US" altLang="zh-CN" b="0" i="1" smtClean="0">
                            <a:latin typeface="Cambria Math" charset="0"/>
                            <a:ea typeface="Cambria Math" charset="0"/>
                            <a:cs typeface="Cambria Math" charset="0"/>
                          </a:rPr>
                        </m:ctrlPr>
                      </m:dPr>
                      <m:e>
                        <m:r>
                          <a:rPr kumimoji="1" lang="en-US" altLang="zh-CN" b="0" i="1" smtClean="0">
                            <a:latin typeface="Cambria Math" charset="0"/>
                            <a:ea typeface="Cambria Math" charset="0"/>
                            <a:cs typeface="Cambria Math" charset="0"/>
                          </a:rPr>
                          <m:t>𝑡</m:t>
                        </m:r>
                      </m:e>
                    </m:d>
                    <m:r>
                      <a:rPr kumimoji="1" lang="zh-CN" altLang="en-US" b="0" i="1" smtClean="0">
                        <a:latin typeface="Cambria Math" charset="0"/>
                        <a:ea typeface="Cambria Math" charset="0"/>
                        <a:cs typeface="Cambria Math" charset="0"/>
                      </a:rPr>
                      <m:t> </m:t>
                    </m:r>
                    <m:r>
                      <a:rPr kumimoji="1" lang="en-US" altLang="zh-CN" b="0" i="1" smtClean="0">
                        <a:latin typeface="Cambria Math" charset="0"/>
                        <a:ea typeface="Cambria Math" charset="0"/>
                        <a:cs typeface="Cambria Math" charset="0"/>
                      </a:rPr>
                      <m:t>:</m:t>
                    </m:r>
                    <m:r>
                      <a:rPr kumimoji="1" lang="zh-CN" altLang="en-US" b="0" i="1" smtClean="0">
                        <a:latin typeface="Cambria Math" charset="0"/>
                        <a:ea typeface="Cambria Math" charset="0"/>
                        <a:cs typeface="Cambria Math" charset="0"/>
                      </a:rPr>
                      <m:t>  </m:t>
                    </m:r>
                  </m:oMath>
                </a14:m>
                <a:r>
                  <a:rPr lang="zh-CN" altLang="zh-CN" dirty="0"/>
                  <a:t>站点</a:t>
                </a:r>
                <a:r>
                  <a:rPr lang="en-US" altLang="zh-CN" dirty="0"/>
                  <a:t>A</a:t>
                </a:r>
                <a:r>
                  <a:rPr lang="zh-CN" altLang="zh-CN" dirty="0"/>
                  <a:t>与站点</a:t>
                </a:r>
                <a:r>
                  <a:rPr lang="en-US" altLang="zh-CN" dirty="0"/>
                  <a:t>B</a:t>
                </a:r>
                <a:r>
                  <a:rPr lang="zh-CN" altLang="zh-CN" dirty="0"/>
                  <a:t>之间</a:t>
                </a:r>
                <a:r>
                  <a:rPr lang="en-US" altLang="zh-CN" i="1" dirty="0"/>
                  <a:t>t</a:t>
                </a:r>
                <a:r>
                  <a:rPr lang="zh-CN" altLang="zh-CN" dirty="0"/>
                  <a:t>时刻的风力系数差值</a:t>
                </a:r>
                <a:r>
                  <a:rPr lang="zh-CN" altLang="zh-CN" dirty="0">
                    <a:effectLst/>
                  </a:rPr>
                  <a:t> </a:t>
                </a:r>
                <a:endParaRPr kumimoji="1" lang="en-US" altLang="zh-CN" b="0" dirty="0" smtClean="0">
                  <a:ea typeface="Cambria Math" charset="0"/>
                  <a:cs typeface="Cambria Math" charset="0"/>
                </a:endParaRPr>
              </a:p>
              <a:p>
                <a:pPr>
                  <a:lnSpc>
                    <a:spcPct val="140000"/>
                  </a:lnSpc>
                </a:pPr>
                <a14:m>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𝑇𝑢𝑚</m:t>
                        </m:r>
                      </m:e>
                      <m:sub>
                        <m:r>
                          <a:rPr kumimoji="1" lang="en-US" altLang="zh-CN" b="0" i="1" smtClean="0">
                            <a:latin typeface="Cambria Math" charset="0"/>
                          </a:rPr>
                          <m:t>𝐴</m:t>
                        </m:r>
                      </m:sub>
                    </m:sSub>
                    <m:d>
                      <m:dPr>
                        <m:ctrlPr>
                          <a:rPr kumimoji="1" lang="en-US" altLang="zh-CN" b="0" i="1" smtClean="0">
                            <a:latin typeface="Cambria Math" charset="0"/>
                          </a:rPr>
                        </m:ctrlPr>
                      </m:dPr>
                      <m:e>
                        <m:r>
                          <a:rPr kumimoji="1" lang="en-US" altLang="zh-CN" b="0" i="1" smtClean="0">
                            <a:latin typeface="Cambria Math" charset="0"/>
                          </a:rPr>
                          <m:t>𝑡</m:t>
                        </m:r>
                      </m:e>
                    </m:d>
                    <m:r>
                      <a:rPr kumimoji="1" lang="zh-CN" altLang="en-US" b="0" i="1" smtClean="0">
                        <a:latin typeface="Cambria Math" charset="0"/>
                      </a:rPr>
                      <m:t> </m:t>
                    </m:r>
                    <m:r>
                      <a:rPr kumimoji="1" lang="en-US" altLang="zh-CN" b="0" i="1" smtClean="0">
                        <a:latin typeface="Cambria Math" charset="0"/>
                      </a:rPr>
                      <m:t>:</m:t>
                    </m:r>
                    <m:r>
                      <a:rPr kumimoji="1" lang="zh-CN" altLang="en-US" b="0" i="1" smtClean="0">
                        <a:latin typeface="Cambria Math" charset="0"/>
                      </a:rPr>
                      <m:t>  </m:t>
                    </m:r>
                  </m:oMath>
                </a14:m>
                <a:r>
                  <a:rPr lang="zh-CN" altLang="zh-CN" dirty="0"/>
                  <a:t>起始</a:t>
                </a:r>
                <a:r>
                  <a:rPr lang="zh-CN" altLang="zh-CN" dirty="0" smtClean="0"/>
                  <a:t>点</a:t>
                </a:r>
                <a:r>
                  <a:rPr lang="en-US" altLang="zh-CN" dirty="0" smtClean="0"/>
                  <a:t>A</a:t>
                </a:r>
                <a:r>
                  <a:rPr lang="zh-CN" altLang="zh-CN" dirty="0" smtClean="0"/>
                  <a:t>在</a:t>
                </a:r>
                <a:r>
                  <a:rPr lang="en-US" altLang="zh-CN" i="1" dirty="0"/>
                  <a:t>t</a:t>
                </a:r>
                <a:r>
                  <a:rPr lang="zh-CN" altLang="zh-CN" dirty="0"/>
                  <a:t>时刻的温度 </a:t>
                </a:r>
                <a:endParaRPr kumimoji="1" lang="en-US" altLang="zh-CN" b="0" dirty="0" smtClean="0"/>
              </a:p>
              <a:p>
                <a:pPr>
                  <a:lnSpc>
                    <a:spcPct val="140000"/>
                  </a:lnSpc>
                </a:pPr>
                <a14:m>
                  <m:oMath xmlns:m="http://schemas.openxmlformats.org/officeDocument/2006/math">
                    <m:sSub>
                      <m:sSubPr>
                        <m:ctrlPr>
                          <a:rPr kumimoji="1" lang="en-US" altLang="zh-CN" i="1" smtClean="0">
                            <a:latin typeface="Cambria Math" charset="0"/>
                          </a:rPr>
                        </m:ctrlPr>
                      </m:sSubPr>
                      <m:e>
                        <m:r>
                          <a:rPr kumimoji="1" lang="en-US" altLang="zh-CN"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𝐴𝑄𝐼</m:t>
                        </m:r>
                      </m:e>
                      <m:sub>
                        <m:r>
                          <a:rPr kumimoji="1" lang="en-US" altLang="zh-CN" b="0" i="1" smtClean="0">
                            <a:latin typeface="Cambria Math" charset="0"/>
                          </a:rPr>
                          <m:t>𝐴𝐵</m:t>
                        </m:r>
                      </m:sub>
                    </m:sSub>
                    <m:d>
                      <m:dPr>
                        <m:ctrlPr>
                          <a:rPr kumimoji="1" lang="en-US" altLang="zh-CN" b="0" i="1" smtClean="0">
                            <a:latin typeface="Cambria Math" charset="0"/>
                          </a:rPr>
                        </m:ctrlPr>
                      </m:dPr>
                      <m:e>
                        <m:r>
                          <a:rPr kumimoji="1" lang="en-US" altLang="zh-CN" b="0" i="1" smtClean="0">
                            <a:latin typeface="Cambria Math" charset="0"/>
                          </a:rPr>
                          <m:t>𝑡</m:t>
                        </m:r>
                      </m:e>
                    </m:d>
                    <m:r>
                      <a:rPr kumimoji="1" lang="zh-CN" altLang="en-US" b="0" i="1" smtClean="0">
                        <a:latin typeface="Cambria Math" charset="0"/>
                      </a:rPr>
                      <m:t> </m:t>
                    </m:r>
                    <m:r>
                      <a:rPr kumimoji="1" lang="en-US" altLang="zh-CN" b="0" i="1" smtClean="0">
                        <a:latin typeface="Cambria Math" charset="0"/>
                      </a:rPr>
                      <m:t>:</m:t>
                    </m:r>
                    <m:r>
                      <a:rPr kumimoji="1" lang="zh-CN" altLang="en-US" b="0" i="1" smtClean="0">
                        <a:latin typeface="Cambria Math" charset="0"/>
                      </a:rPr>
                      <m:t>  </m:t>
                    </m:r>
                  </m:oMath>
                </a14:m>
                <a:r>
                  <a:rPr lang="zh-CN" altLang="zh-CN" dirty="0"/>
                  <a:t>站点</a:t>
                </a:r>
                <a:r>
                  <a:rPr lang="en-US" altLang="zh-CN" dirty="0"/>
                  <a:t>A</a:t>
                </a:r>
                <a:r>
                  <a:rPr lang="zh-CN" altLang="zh-CN" dirty="0"/>
                  <a:t>与站点</a:t>
                </a:r>
                <a:r>
                  <a:rPr lang="en-US" altLang="zh-CN" dirty="0"/>
                  <a:t>B</a:t>
                </a:r>
                <a:r>
                  <a:rPr lang="zh-CN" altLang="zh-CN" dirty="0"/>
                  <a:t>之间</a:t>
                </a:r>
                <a14:m>
                  <m:oMath xmlns:m="http://schemas.openxmlformats.org/officeDocument/2006/math">
                    <m:r>
                      <m:rPr>
                        <m:nor/>
                      </m:rPr>
                      <a:rPr lang="en-US" altLang="zh-CN"/>
                      <m:t>t</m:t>
                    </m:r>
                  </m:oMath>
                </a14:m>
                <a:r>
                  <a:rPr lang="zh-CN" altLang="zh-CN" dirty="0"/>
                  <a:t>时刻的</a:t>
                </a:r>
                <a14:m>
                  <m:oMath xmlns:m="http://schemas.openxmlformats.org/officeDocument/2006/math">
                    <m:r>
                      <m:rPr>
                        <m:nor/>
                      </m:rPr>
                      <a:rPr lang="en-US" altLang="zh-CN"/>
                      <m:t>AQI</m:t>
                    </m:r>
                  </m:oMath>
                </a14:m>
                <a:r>
                  <a:rPr lang="zh-CN" altLang="zh-CN" dirty="0"/>
                  <a:t>差值</a:t>
                </a:r>
                <a:r>
                  <a:rPr lang="zh-CN" altLang="zh-CN" dirty="0">
                    <a:effectLst/>
                  </a:rPr>
                  <a:t> </a:t>
                </a:r>
                <a:endParaRPr kumimoji="1" lang="en-US" altLang="zh-CN" b="0" dirty="0" smtClean="0"/>
              </a:p>
            </p:txBody>
          </p:sp>
        </mc:Choice>
        <mc:Fallback xmlns="">
          <p:sp>
            <p:nvSpPr>
              <p:cNvPr id="45" name="文本框 44"/>
              <p:cNvSpPr txBox="1">
                <a:spLocks noRot="1" noChangeAspect="1" noMove="1" noResize="1" noEditPoints="1" noAdjustHandles="1" noChangeArrowheads="1" noChangeShapeType="1" noTextEdit="1"/>
              </p:cNvSpPr>
              <p:nvPr/>
            </p:nvSpPr>
            <p:spPr>
              <a:xfrm>
                <a:off x="1322041" y="4195305"/>
                <a:ext cx="5272779" cy="2326791"/>
              </a:xfrm>
              <a:prstGeom prst="rect">
                <a:avLst/>
              </a:prstGeom>
              <a:blipFill rotWithShape="0">
                <a:blip r:embed="rId5"/>
                <a:stretch>
                  <a:fillRect l="-1618" t="-14136" b="-18848"/>
                </a:stretch>
              </a:blipFill>
            </p:spPr>
            <p:txBody>
              <a:bodyPr/>
              <a:lstStyle/>
              <a:p>
                <a:r>
                  <a:rPr lang="zh-CN" altLang="en-US">
                    <a:noFill/>
                  </a:rPr>
                  <a:t> </a:t>
                </a:r>
              </a:p>
            </p:txBody>
          </p:sp>
        </mc:Fallback>
      </mc:AlternateContent>
      <p:grpSp>
        <p:nvGrpSpPr>
          <p:cNvPr id="13" name="组 12"/>
          <p:cNvGrpSpPr/>
          <p:nvPr/>
        </p:nvGrpSpPr>
        <p:grpSpPr>
          <a:xfrm>
            <a:off x="3788" y="949960"/>
            <a:ext cx="12690283" cy="1764562"/>
            <a:chOff x="3788" y="949960"/>
            <a:chExt cx="12690283" cy="1764562"/>
          </a:xfrm>
        </p:grpSpPr>
        <p:grpSp>
          <p:nvGrpSpPr>
            <p:cNvPr id="8" name="组 7"/>
            <p:cNvGrpSpPr/>
            <p:nvPr/>
          </p:nvGrpSpPr>
          <p:grpSpPr>
            <a:xfrm>
              <a:off x="3788" y="956331"/>
              <a:ext cx="12690283" cy="1758191"/>
              <a:chOff x="353" y="2838712"/>
              <a:chExt cx="12448370" cy="2056874"/>
            </a:xfrm>
          </p:grpSpPr>
          <p:cxnSp>
            <p:nvCxnSpPr>
              <p:cNvPr id="49" name="Straight Arrow Connector 48"/>
              <p:cNvCxnSpPr/>
              <p:nvPr/>
            </p:nvCxnSpPr>
            <p:spPr>
              <a:xfrm>
                <a:off x="353" y="3844568"/>
                <a:ext cx="10965526" cy="0"/>
              </a:xfrm>
              <a:prstGeom prst="straightConnector1">
                <a:avLst/>
              </a:prstGeom>
              <a:ln w="1143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555209" y="3403666"/>
                <a:ext cx="2385939" cy="268545"/>
                <a:chOff x="7163516" y="3227357"/>
                <a:chExt cx="2262348" cy="254634"/>
              </a:xfrm>
              <a:solidFill>
                <a:schemeClr val="accent4"/>
              </a:solidFill>
            </p:grpSpPr>
            <p:sp>
              <p:nvSpPr>
                <p:cNvPr id="52" name="Rectangle 51"/>
                <p:cNvSpPr/>
                <p:nvPr/>
              </p:nvSpPr>
              <p:spPr>
                <a:xfrm>
                  <a:off x="7163516" y="3300674"/>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Oval 57"/>
                <p:cNvSpPr/>
                <p:nvPr/>
              </p:nvSpPr>
              <p:spPr>
                <a:xfrm>
                  <a:off x="9171230" y="3227357"/>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Text Placeholder 33"/>
              <p:cNvSpPr txBox="1">
                <a:spLocks/>
              </p:cNvSpPr>
              <p:nvPr/>
            </p:nvSpPr>
            <p:spPr>
              <a:xfrm>
                <a:off x="2684959" y="2838713"/>
                <a:ext cx="1311305" cy="236219"/>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400" dirty="0" smtClean="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水平距离</a:t>
                </a:r>
                <a:endParaRPr lang="en-AU"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Text Placeholder 33"/>
              <p:cNvSpPr txBox="1">
                <a:spLocks/>
              </p:cNvSpPr>
              <p:nvPr/>
            </p:nvSpPr>
            <p:spPr>
              <a:xfrm>
                <a:off x="5098426" y="2838712"/>
                <a:ext cx="1311305" cy="236219"/>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400" dirty="0" smtClean="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山脉</a:t>
                </a:r>
                <a:endParaRPr lang="en-AU"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Text Placeholder 33"/>
              <p:cNvSpPr txBox="1">
                <a:spLocks/>
              </p:cNvSpPr>
              <p:nvPr/>
            </p:nvSpPr>
            <p:spPr>
              <a:xfrm>
                <a:off x="7149455" y="2844217"/>
                <a:ext cx="1311305" cy="2746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400" dirty="0" smtClean="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湿度</a:t>
                </a:r>
                <a:endParaRPr lang="en-AU"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 name="Group 10"/>
              <p:cNvGrpSpPr/>
              <p:nvPr/>
            </p:nvGrpSpPr>
            <p:grpSpPr>
              <a:xfrm>
                <a:off x="7555209" y="4044443"/>
                <a:ext cx="2385939" cy="268545"/>
                <a:chOff x="7163516" y="3834942"/>
                <a:chExt cx="2262348" cy="254634"/>
              </a:xfrm>
              <a:solidFill>
                <a:schemeClr val="accent4"/>
              </a:solidFill>
            </p:grpSpPr>
            <p:sp>
              <p:nvSpPr>
                <p:cNvPr id="73" name="Rectangle 72"/>
                <p:cNvSpPr/>
                <p:nvPr/>
              </p:nvSpPr>
              <p:spPr>
                <a:xfrm>
                  <a:off x="7163516" y="3908259"/>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Oval 78"/>
                <p:cNvSpPr/>
                <p:nvPr/>
              </p:nvSpPr>
              <p:spPr>
                <a:xfrm>
                  <a:off x="9171230" y="3834942"/>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1" name="Text Placeholder 33"/>
              <p:cNvSpPr txBox="1">
                <a:spLocks/>
              </p:cNvSpPr>
              <p:nvPr/>
            </p:nvSpPr>
            <p:spPr>
              <a:xfrm>
                <a:off x="2910968" y="4619239"/>
                <a:ext cx="1311305" cy="236219"/>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400" dirty="0" smtClean="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温度</a:t>
                </a:r>
                <a:endParaRPr lang="en-AU"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Text Placeholder 33"/>
              <p:cNvSpPr txBox="1">
                <a:spLocks/>
              </p:cNvSpPr>
              <p:nvPr/>
            </p:nvSpPr>
            <p:spPr>
              <a:xfrm>
                <a:off x="5154436" y="4619238"/>
                <a:ext cx="1311305" cy="27634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400" dirty="0" smtClean="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相关性</a:t>
                </a:r>
                <a:endParaRPr lang="en-AU"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3"/>
              <p:cNvSpPr txBox="1">
                <a:spLocks/>
              </p:cNvSpPr>
              <p:nvPr/>
            </p:nvSpPr>
            <p:spPr>
              <a:xfrm>
                <a:off x="7397904" y="4619238"/>
                <a:ext cx="1311305" cy="27634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污染物浓度差</a:t>
                </a:r>
                <a:endParaRPr lang="en-AU" altLang="zh-CN"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Text Placeholder 33"/>
              <p:cNvSpPr txBox="1">
                <a:spLocks/>
              </p:cNvSpPr>
              <p:nvPr/>
            </p:nvSpPr>
            <p:spPr>
              <a:xfrm>
                <a:off x="9285495" y="4619237"/>
                <a:ext cx="1311305" cy="2746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endParaRPr lang="en-AU"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 name="Group 6"/>
              <p:cNvGrpSpPr/>
              <p:nvPr/>
            </p:nvGrpSpPr>
            <p:grpSpPr>
              <a:xfrm>
                <a:off x="5303542" y="3403666"/>
                <a:ext cx="2385939" cy="268545"/>
                <a:chOff x="5028485" y="3227357"/>
                <a:chExt cx="2262348" cy="254634"/>
              </a:xfrm>
              <a:solidFill>
                <a:schemeClr val="accent3"/>
              </a:solidFill>
            </p:grpSpPr>
            <p:sp>
              <p:nvSpPr>
                <p:cNvPr id="51" name="Rectangle 50"/>
                <p:cNvSpPr/>
                <p:nvPr/>
              </p:nvSpPr>
              <p:spPr>
                <a:xfrm>
                  <a:off x="5028485" y="3300674"/>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Oval 56"/>
                <p:cNvSpPr/>
                <p:nvPr/>
              </p:nvSpPr>
              <p:spPr>
                <a:xfrm>
                  <a:off x="7036199" y="3227357"/>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9"/>
              <p:cNvGrpSpPr/>
              <p:nvPr/>
            </p:nvGrpSpPr>
            <p:grpSpPr>
              <a:xfrm>
                <a:off x="5303542" y="4044443"/>
                <a:ext cx="2385939" cy="268545"/>
                <a:chOff x="5028485" y="3834942"/>
                <a:chExt cx="2262348" cy="254634"/>
              </a:xfrm>
              <a:solidFill>
                <a:schemeClr val="accent3"/>
              </a:solidFill>
            </p:grpSpPr>
            <p:sp>
              <p:nvSpPr>
                <p:cNvPr id="72" name="Rectangle 71"/>
                <p:cNvSpPr/>
                <p:nvPr/>
              </p:nvSpPr>
              <p:spPr>
                <a:xfrm>
                  <a:off x="5028485" y="3908259"/>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Oval 77"/>
                <p:cNvSpPr/>
                <p:nvPr/>
              </p:nvSpPr>
              <p:spPr>
                <a:xfrm>
                  <a:off x="7036199" y="3834942"/>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4"/>
              <p:cNvGrpSpPr/>
              <p:nvPr/>
            </p:nvGrpSpPr>
            <p:grpSpPr>
              <a:xfrm>
                <a:off x="3135448" y="3403666"/>
                <a:ext cx="2302366" cy="268545"/>
                <a:chOff x="2972698" y="3227357"/>
                <a:chExt cx="2183104" cy="254634"/>
              </a:xfrm>
              <a:solidFill>
                <a:schemeClr val="accent2"/>
              </a:solidFill>
            </p:grpSpPr>
            <p:sp>
              <p:nvSpPr>
                <p:cNvPr id="54" name="Rectangle 53"/>
                <p:cNvSpPr/>
                <p:nvPr/>
              </p:nvSpPr>
              <p:spPr>
                <a:xfrm>
                  <a:off x="2972698" y="3300674"/>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Oval 54"/>
                <p:cNvSpPr/>
                <p:nvPr/>
              </p:nvSpPr>
              <p:spPr>
                <a:xfrm>
                  <a:off x="4901168" y="3227357"/>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 name="Group 1"/>
              <p:cNvGrpSpPr/>
              <p:nvPr/>
            </p:nvGrpSpPr>
            <p:grpSpPr>
              <a:xfrm>
                <a:off x="353" y="3403666"/>
                <a:ext cx="3185795" cy="268545"/>
                <a:chOff x="0" y="3227357"/>
                <a:chExt cx="3020771" cy="254634"/>
              </a:xfrm>
            </p:grpSpPr>
            <p:sp>
              <p:nvSpPr>
                <p:cNvPr id="53" name="Rectangle 52"/>
                <p:cNvSpPr/>
                <p:nvPr/>
              </p:nvSpPr>
              <p:spPr>
                <a:xfrm>
                  <a:off x="0" y="3300674"/>
                  <a:ext cx="28829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Oval 55"/>
                <p:cNvSpPr/>
                <p:nvPr/>
              </p:nvSpPr>
              <p:spPr>
                <a:xfrm>
                  <a:off x="2766137" y="3227357"/>
                  <a:ext cx="254634" cy="254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5"/>
              <p:cNvGrpSpPr/>
              <p:nvPr/>
            </p:nvGrpSpPr>
            <p:grpSpPr>
              <a:xfrm>
                <a:off x="3135448" y="4044443"/>
                <a:ext cx="2302366" cy="268545"/>
                <a:chOff x="2972698" y="3834942"/>
                <a:chExt cx="2183104" cy="254634"/>
              </a:xfrm>
              <a:solidFill>
                <a:schemeClr val="accent2"/>
              </a:solidFill>
            </p:grpSpPr>
            <p:sp>
              <p:nvSpPr>
                <p:cNvPr id="75" name="Rectangle 74"/>
                <p:cNvSpPr/>
                <p:nvPr/>
              </p:nvSpPr>
              <p:spPr>
                <a:xfrm>
                  <a:off x="2972698" y="3908259"/>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Oval 75"/>
                <p:cNvSpPr/>
                <p:nvPr/>
              </p:nvSpPr>
              <p:spPr>
                <a:xfrm>
                  <a:off x="4901168" y="3834942"/>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Group 2"/>
              <p:cNvGrpSpPr/>
              <p:nvPr/>
            </p:nvGrpSpPr>
            <p:grpSpPr>
              <a:xfrm>
                <a:off x="353" y="4044443"/>
                <a:ext cx="3185795" cy="268545"/>
                <a:chOff x="0" y="3834942"/>
                <a:chExt cx="3020771" cy="254634"/>
              </a:xfrm>
            </p:grpSpPr>
            <p:sp>
              <p:nvSpPr>
                <p:cNvPr id="74" name="Rectangle 73"/>
                <p:cNvSpPr/>
                <p:nvPr/>
              </p:nvSpPr>
              <p:spPr>
                <a:xfrm>
                  <a:off x="0" y="3908259"/>
                  <a:ext cx="2924175"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Oval 76"/>
                <p:cNvSpPr/>
                <p:nvPr/>
              </p:nvSpPr>
              <p:spPr>
                <a:xfrm>
                  <a:off x="2766137" y="3834942"/>
                  <a:ext cx="254634" cy="254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 name="文本框 3"/>
              <p:cNvSpPr txBox="1"/>
              <p:nvPr/>
            </p:nvSpPr>
            <p:spPr>
              <a:xfrm>
                <a:off x="11109895" y="3659902"/>
                <a:ext cx="1338828" cy="369332"/>
              </a:xfrm>
              <a:prstGeom prst="rect">
                <a:avLst/>
              </a:prstGeom>
              <a:noFill/>
            </p:spPr>
            <p:txBody>
              <a:bodyPr wrap="none" rtlCol="0">
                <a:spAutoFit/>
              </a:bodyPr>
              <a:lstStyle/>
              <a:p>
                <a:r>
                  <a:rPr kumimoji="1" lang="zh-CN" altLang="en-US" dirty="0" smtClean="0">
                    <a:solidFill>
                      <a:schemeClr val="accent3"/>
                    </a:solidFill>
                    <a:latin typeface="+mn-ea"/>
                    <a:ea typeface="+mn-ea"/>
                  </a:rPr>
                  <a:t>污染物传播</a:t>
                </a:r>
                <a:endParaRPr kumimoji="1" lang="zh-CN" altLang="en-US" dirty="0">
                  <a:solidFill>
                    <a:schemeClr val="accent3"/>
                  </a:solidFill>
                  <a:latin typeface="+mn-ea"/>
                  <a:ea typeface="+mn-ea"/>
                </a:endParaRPr>
              </a:p>
            </p:txBody>
          </p:sp>
        </p:grpSp>
        <p:sp>
          <p:nvSpPr>
            <p:cNvPr id="42" name="Text Placeholder 33"/>
            <p:cNvSpPr txBox="1">
              <a:spLocks/>
            </p:cNvSpPr>
            <p:nvPr/>
          </p:nvSpPr>
          <p:spPr>
            <a:xfrm>
              <a:off x="9469371" y="2494715"/>
              <a:ext cx="1336788" cy="20191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400" dirty="0" smtClean="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风向、风速</a:t>
              </a:r>
              <a:endParaRPr lang="en-AU"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Text Placeholder 33"/>
            <p:cNvSpPr txBox="1">
              <a:spLocks/>
            </p:cNvSpPr>
            <p:nvPr/>
          </p:nvSpPr>
          <p:spPr>
            <a:xfrm>
              <a:off x="9597727" y="949960"/>
              <a:ext cx="1336788" cy="236219"/>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400" dirty="0" smtClean="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海拔高度</a:t>
              </a:r>
              <a:endParaRPr lang="en-AU"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14" name="图片 13"/>
          <p:cNvPicPr>
            <a:picLocks noChangeAspect="1"/>
          </p:cNvPicPr>
          <p:nvPr/>
        </p:nvPicPr>
        <p:blipFill>
          <a:blip r:embed="rId6"/>
          <a:stretch>
            <a:fillRect/>
          </a:stretch>
        </p:blipFill>
        <p:spPr>
          <a:xfrm>
            <a:off x="2970966" y="3002129"/>
            <a:ext cx="6530972" cy="902616"/>
          </a:xfrm>
          <a:prstGeom prst="rect">
            <a:avLst/>
          </a:prstGeom>
        </p:spPr>
      </p:pic>
      <mc:AlternateContent xmlns:mc="http://schemas.openxmlformats.org/markup-compatibility/2006" xmlns:a14="http://schemas.microsoft.com/office/drawing/2010/main">
        <mc:Choice Requires="a14">
          <p:sp>
            <p:nvSpPr>
              <p:cNvPr id="46" name="文本框 45"/>
              <p:cNvSpPr txBox="1"/>
              <p:nvPr/>
            </p:nvSpPr>
            <p:spPr>
              <a:xfrm>
                <a:off x="7087193" y="4195305"/>
                <a:ext cx="5272779" cy="1944443"/>
              </a:xfrm>
              <a:prstGeom prst="rect">
                <a:avLst/>
              </a:prstGeom>
              <a:noFill/>
            </p:spPr>
            <p:txBody>
              <a:bodyPr wrap="square" lIns="0" tIns="0" rIns="0" bIns="0" rtlCol="0">
                <a:spAutoFit/>
              </a:bodyPr>
              <a:lstStyle/>
              <a:p>
                <a:pPr>
                  <a:lnSpc>
                    <a:spcPct val="140000"/>
                  </a:lnSpc>
                </a:pPr>
                <a14:m>
                  <m:oMath xmlns:m="http://schemas.openxmlformats.org/officeDocument/2006/math">
                    <m:r>
                      <a:rPr kumimoji="1" lang="zh-CN" altLang="en-US"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𝐻</m:t>
                    </m:r>
                    <m:r>
                      <a:rPr kumimoji="1" lang="en-US" altLang="zh-CN" b="0" i="1" smtClean="0">
                        <a:latin typeface="Cambria Math" charset="0"/>
                        <a:ea typeface="Cambria Math" charset="0"/>
                        <a:cs typeface="Cambria Math" charset="0"/>
                      </a:rPr>
                      <m:t> :  站点</m:t>
                    </m:r>
                  </m:oMath>
                </a14:m>
                <a:r>
                  <a:rPr kumimoji="1" lang="en-US" altLang="zh-CN" dirty="0" smtClean="0"/>
                  <a:t>A</a:t>
                </a:r>
                <a:r>
                  <a:rPr kumimoji="1" lang="zh-CN" altLang="en-US" dirty="0" smtClean="0"/>
                  <a:t>与站点</a:t>
                </a:r>
                <a:r>
                  <a:rPr kumimoji="1" lang="en-US" altLang="zh-CN" dirty="0" smtClean="0"/>
                  <a:t>B</a:t>
                </a:r>
                <a:r>
                  <a:rPr kumimoji="1" lang="zh-CN" altLang="en-US" dirty="0" smtClean="0"/>
                  <a:t>之间的海拔高度差</a:t>
                </a:r>
                <a:endParaRPr kumimoji="1" lang="en-US" altLang="zh-CN" dirty="0" smtClean="0"/>
              </a:p>
              <a:p>
                <a:pPr>
                  <a:lnSpc>
                    <a:spcPct val="140000"/>
                  </a:lnSpc>
                </a:pPr>
                <a:r>
                  <a:rPr kumimoji="1" lang="en-US" altLang="zh-CN" i="1" dirty="0" smtClean="0"/>
                  <a:t>H</a:t>
                </a:r>
                <a:r>
                  <a:rPr kumimoji="1" lang="zh-CN" altLang="en-US" i="1" dirty="0" smtClean="0"/>
                  <a:t> </a:t>
                </a:r>
                <a:r>
                  <a:rPr kumimoji="1" lang="zh-CN" altLang="en-US" dirty="0" smtClean="0"/>
                  <a:t>：站点</a:t>
                </a:r>
                <a:r>
                  <a:rPr kumimoji="1" lang="en-US" altLang="zh-CN" dirty="0" smtClean="0"/>
                  <a:t>A</a:t>
                </a:r>
                <a:r>
                  <a:rPr kumimoji="1" lang="zh-CN" altLang="en-US" dirty="0" smtClean="0"/>
                  <a:t>与站点</a:t>
                </a:r>
                <a:r>
                  <a:rPr kumimoji="1" lang="en-US" altLang="zh-CN" dirty="0" smtClean="0"/>
                  <a:t>B</a:t>
                </a:r>
                <a:r>
                  <a:rPr kumimoji="1" lang="zh-CN" altLang="en-US" dirty="0" smtClean="0"/>
                  <a:t>之间山脉的高度</a:t>
                </a:r>
                <a:endParaRPr kumimoji="1" lang="en-US" altLang="zh-CN" dirty="0" smtClean="0"/>
              </a:p>
              <a:p>
                <a:pPr>
                  <a:lnSpc>
                    <a:spcPct val="140000"/>
                  </a:lnSpc>
                </a:pPr>
                <a14:m>
                  <m:oMath xmlns:m="http://schemas.openxmlformats.org/officeDocument/2006/math">
                    <m:r>
                      <a:rPr kumimoji="1" lang="en-US" altLang="zh-CN" i="1">
                        <a:latin typeface="Cambria Math" charset="0"/>
                        <a:ea typeface="Cambria Math" charset="0"/>
                        <a:cs typeface="Cambria Math" charset="0"/>
                      </a:rPr>
                      <m:t>𝜀</m:t>
                    </m:r>
                    <m:d>
                      <m:dPr>
                        <m:ctrlPr>
                          <a:rPr kumimoji="1" lang="en-US" altLang="zh-CN" i="1">
                            <a:latin typeface="Cambria Math" charset="0"/>
                            <a:ea typeface="Cambria Math" charset="0"/>
                            <a:cs typeface="Cambria Math" charset="0"/>
                          </a:rPr>
                        </m:ctrlPr>
                      </m:dPr>
                      <m:e>
                        <m:r>
                          <a:rPr kumimoji="1" lang="en-US" altLang="zh-CN" i="1">
                            <a:latin typeface="Cambria Math" charset="0"/>
                            <a:ea typeface="Cambria Math" charset="0"/>
                            <a:cs typeface="Cambria Math" charset="0"/>
                          </a:rPr>
                          <m:t>𝑡</m:t>
                        </m:r>
                      </m:e>
                    </m:d>
                    <m:r>
                      <a:rPr kumimoji="1" lang="zh-CN" altLang="en-US" i="1">
                        <a:latin typeface="Cambria Math" charset="0"/>
                        <a:ea typeface="Cambria Math" charset="0"/>
                        <a:cs typeface="Cambria Math" charset="0"/>
                      </a:rPr>
                      <m:t> </m:t>
                    </m:r>
                    <m:r>
                      <a:rPr kumimoji="1" lang="en-US" altLang="zh-CN" i="1">
                        <a:latin typeface="Cambria Math" charset="0"/>
                        <a:ea typeface="Cambria Math" charset="0"/>
                        <a:cs typeface="Cambria Math" charset="0"/>
                      </a:rPr>
                      <m:t>:</m:t>
                    </m:r>
                    <m:r>
                      <a:rPr kumimoji="1" lang="zh-CN" altLang="en-US" i="1">
                        <a:latin typeface="Cambria Math" charset="0"/>
                        <a:ea typeface="Cambria Math" charset="0"/>
                        <a:cs typeface="Cambria Math" charset="0"/>
                      </a:rPr>
                      <m:t>  </m:t>
                    </m:r>
                  </m:oMath>
                </a14:m>
                <a:r>
                  <a:rPr lang="zh-CN" altLang="zh-CN" dirty="0"/>
                  <a:t>传播代价</a:t>
                </a:r>
                <a14:m>
                  <m:oMath xmlns:m="http://schemas.openxmlformats.org/officeDocument/2006/math">
                    <m:sSub>
                      <m:sSubPr>
                        <m:ctrlPr>
                          <a:rPr lang="zh-CN" altLang="zh-CN" i="1">
                            <a:latin typeface="Cambria Math" charset="0"/>
                          </a:rPr>
                        </m:ctrlPr>
                      </m:sSubPr>
                      <m:e>
                        <m:r>
                          <m:rPr>
                            <m:nor/>
                          </m:rPr>
                          <a:rPr lang="en-US" altLang="zh-CN" i="1"/>
                          <m:t>Cost</m:t>
                        </m:r>
                      </m:e>
                      <m:sub>
                        <m:r>
                          <m:rPr>
                            <m:nor/>
                          </m:rPr>
                          <a:rPr lang="en-US" altLang="zh-CN" i="1"/>
                          <m:t>AB</m:t>
                        </m:r>
                      </m:sub>
                    </m:sSub>
                    <m:d>
                      <m:dPr>
                        <m:ctrlPr>
                          <a:rPr lang="zh-CN" altLang="zh-CN" i="1">
                            <a:latin typeface="Cambria Math" charset="0"/>
                          </a:rPr>
                        </m:ctrlPr>
                      </m:dPr>
                      <m:e>
                        <m:r>
                          <m:rPr>
                            <m:nor/>
                          </m:rPr>
                          <a:rPr lang="en-US" altLang="zh-CN" i="1"/>
                          <m:t>t</m:t>
                        </m:r>
                      </m:e>
                    </m:d>
                  </m:oMath>
                </a14:m>
                <a:r>
                  <a:rPr lang="zh-CN" altLang="zh-CN" dirty="0"/>
                  <a:t>的波动值 </a:t>
                </a:r>
                <a:endParaRPr kumimoji="1" lang="en-US" altLang="zh-CN" dirty="0">
                  <a:ea typeface="Cambria Math" charset="0"/>
                  <a:cs typeface="Cambria Math" charset="0"/>
                </a:endParaRPr>
              </a:p>
              <a:p>
                <a:pPr>
                  <a:lnSpc>
                    <a:spcPct val="140000"/>
                  </a:lnSpc>
                </a:pPr>
                <a14:m>
                  <m:oMath xmlns:m="http://schemas.openxmlformats.org/officeDocument/2006/math">
                    <m:r>
                      <a:rPr kumimoji="1" lang="en-US" altLang="zh-CN" i="1">
                        <a:latin typeface="Cambria Math" charset="0"/>
                        <a:ea typeface="Cambria Math" charset="0"/>
                        <a:cs typeface="Cambria Math" charset="0"/>
                      </a:rPr>
                      <m:t>𝛼</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𝛽</m:t>
                    </m:r>
                    <m:r>
                      <a:rPr kumimoji="1" lang="zh-CN" altLang="en-US" i="1">
                        <a:latin typeface="Cambria Math" charset="0"/>
                        <a:ea typeface="Cambria Math" charset="0"/>
                        <a:cs typeface="Cambria Math" charset="0"/>
                      </a:rPr>
                      <m:t> </m:t>
                    </m:r>
                    <m:r>
                      <a:rPr kumimoji="1" lang="en-US" altLang="zh-CN" i="1">
                        <a:latin typeface="Cambria Math" charset="0"/>
                        <a:ea typeface="Cambria Math" charset="0"/>
                        <a:cs typeface="Cambria Math" charset="0"/>
                      </a:rPr>
                      <m:t>:</m:t>
                    </m:r>
                    <m:r>
                      <a:rPr kumimoji="1" lang="zh-CN" altLang="en-US" i="1">
                        <a:latin typeface="Cambria Math" charset="0"/>
                        <a:ea typeface="Cambria Math" charset="0"/>
                        <a:cs typeface="Cambria Math" charset="0"/>
                      </a:rPr>
                      <m:t>  </m:t>
                    </m:r>
                  </m:oMath>
                </a14:m>
                <a:r>
                  <a:rPr lang="zh-CN" altLang="zh-CN" dirty="0"/>
                  <a:t>校正系数，</a:t>
                </a:r>
                <a14:m>
                  <m:oMath xmlns:m="http://schemas.openxmlformats.org/officeDocument/2006/math">
                    <m:r>
                      <m:rPr>
                        <m:nor/>
                      </m:rPr>
                      <a:rPr lang="en-US" altLang="zh-CN" i="1"/>
                      <m:t>α</m:t>
                    </m:r>
                    <m:r>
                      <m:rPr>
                        <m:nor/>
                      </m:rPr>
                      <a:rPr lang="en-US" altLang="zh-CN" i="1"/>
                      <m:t>+</m:t>
                    </m:r>
                    <m:r>
                      <m:rPr>
                        <m:sty m:val="p"/>
                      </m:rPr>
                      <a:rPr lang="el-GR" altLang="zh-CN" i="1">
                        <a:latin typeface="Cambria Math" charset="0"/>
                        <a:ea typeface="Cambria Math" charset="0"/>
                        <a:cs typeface="Cambria Math" charset="0"/>
                      </a:rPr>
                      <m:t>β</m:t>
                    </m:r>
                    <m:r>
                      <m:rPr>
                        <m:nor/>
                      </m:rPr>
                      <a:rPr lang="en-US" altLang="zh-CN"/>
                      <m:t>=1</m:t>
                    </m:r>
                  </m:oMath>
                </a14:m>
                <a:r>
                  <a:rPr lang="zh-CN" altLang="zh-CN" dirty="0"/>
                  <a:t> </a:t>
                </a:r>
                <a:endParaRPr kumimoji="1" lang="zh-CN" altLang="en-US" dirty="0"/>
              </a:p>
              <a:p>
                <a:pPr>
                  <a:lnSpc>
                    <a:spcPct val="140000"/>
                  </a:lnSpc>
                </a:pPr>
                <a:endParaRPr kumimoji="1" lang="zh-CN" altLang="en-US" i="1" dirty="0"/>
              </a:p>
            </p:txBody>
          </p:sp>
        </mc:Choice>
        <mc:Fallback xmlns="">
          <p:sp>
            <p:nvSpPr>
              <p:cNvPr id="46" name="文本框 45"/>
              <p:cNvSpPr txBox="1">
                <a:spLocks noRot="1" noChangeAspect="1" noMove="1" noResize="1" noEditPoints="1" noAdjustHandles="1" noChangeArrowheads="1" noChangeShapeType="1" noTextEdit="1"/>
              </p:cNvSpPr>
              <p:nvPr/>
            </p:nvSpPr>
            <p:spPr>
              <a:xfrm>
                <a:off x="7087193" y="4195305"/>
                <a:ext cx="5272779" cy="1944443"/>
              </a:xfrm>
              <a:prstGeom prst="rect">
                <a:avLst/>
              </a:prstGeom>
              <a:blipFill rotWithShape="0">
                <a:blip r:embed="rId7"/>
                <a:stretch>
                  <a:fillRect l="-2775" t="-16928" b="-31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99453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 presetClass="entr" presetSubtype="12" fill="hold" grpId="0" nodeType="withEffect" p14:presetBounceEnd="50000">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14:bounceEnd="50000">
                                          <p:cBhvr additive="base">
                                            <p:cTn id="15" dur="500" fill="hold"/>
                                            <p:tgtEl>
                                              <p:spTgt spid="45"/>
                                            </p:tgtEl>
                                            <p:attrNameLst>
                                              <p:attrName>ppt_x</p:attrName>
                                            </p:attrNameLst>
                                          </p:cBhvr>
                                          <p:tavLst>
                                            <p:tav tm="0">
                                              <p:val>
                                                <p:strVal val="0-#ppt_w/2"/>
                                              </p:val>
                                            </p:tav>
                                            <p:tav tm="100000">
                                              <p:val>
                                                <p:strVal val="#ppt_x"/>
                                              </p:val>
                                            </p:tav>
                                          </p:tavLst>
                                        </p:anim>
                                        <p:anim calcmode="lin" valueType="num" p14:bounceEnd="50000">
                                          <p:cBhvr additive="base">
                                            <p:cTn id="16" dur="5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14:presetBounceEnd="50000">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14:bounceEnd="50000">
                                          <p:cBhvr additive="base">
                                            <p:cTn id="19" dur="500" fill="hold"/>
                                            <p:tgtEl>
                                              <p:spTgt spid="46"/>
                                            </p:tgtEl>
                                            <p:attrNameLst>
                                              <p:attrName>ppt_x</p:attrName>
                                            </p:attrNameLst>
                                          </p:cBhvr>
                                          <p:tavLst>
                                            <p:tav tm="0">
                                              <p:val>
                                                <p:strVal val="0-#ppt_w/2"/>
                                              </p:val>
                                            </p:tav>
                                            <p:tav tm="100000">
                                              <p:val>
                                                <p:strVal val="#ppt_x"/>
                                              </p:val>
                                            </p:tav>
                                          </p:tavLst>
                                        </p:anim>
                                        <p:anim calcmode="lin" valueType="num" p14:bounceEnd="50000">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 presetClass="entr" presetSubtype="12"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0-#ppt_w/2"/>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26.pptx"/>
</p:tagLst>
</file>

<file path=ppt/tags/tag1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自定义设计方案">
  <a:themeElements>
    <a:clrScheme name="自定义 93">
      <a:dk1>
        <a:srgbClr val="000000"/>
      </a:dk1>
      <a:lt1>
        <a:srgbClr val="FFFFFF"/>
      </a:lt1>
      <a:dk2>
        <a:srgbClr val="44546A"/>
      </a:dk2>
      <a:lt2>
        <a:srgbClr val="E7E6E6"/>
      </a:lt2>
      <a:accent1>
        <a:srgbClr val="003366"/>
      </a:accent1>
      <a:accent2>
        <a:srgbClr val="003366"/>
      </a:accent2>
      <a:accent3>
        <a:srgbClr val="003366"/>
      </a:accent3>
      <a:accent4>
        <a:srgbClr val="003366"/>
      </a:accent4>
      <a:accent5>
        <a:srgbClr val="003366"/>
      </a:accent5>
      <a:accent6>
        <a:srgbClr val="003366"/>
      </a:accent6>
      <a:hlink>
        <a:srgbClr val="003366"/>
      </a:hlink>
      <a:folHlink>
        <a:srgbClr val="00336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2904</Words>
  <Application>Microsoft Macintosh PowerPoint</Application>
  <PresentationFormat>自定义</PresentationFormat>
  <Paragraphs>782</Paragraphs>
  <Slides>28</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Calibri</vt:lpstr>
      <vt:lpstr>Cambria Math</vt:lpstr>
      <vt:lpstr>Impact</vt:lpstr>
      <vt:lpstr>SimSun</vt:lpstr>
      <vt:lpstr>Times New Roman</vt:lpstr>
      <vt:lpstr>宋体</vt:lpstr>
      <vt:lpstr>微软雅黑</vt:lpstr>
      <vt:lpstr>Arial</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教育培訓</dc:title>
  <dc:creator/>
  <cp:keywords>第一PPT模板网：www.1ppt.com</cp:keywords>
  <cp:lastModifiedBy/>
  <cp:revision>1</cp:revision>
  <dcterms:created xsi:type="dcterms:W3CDTF">2016-09-20T02:06:25Z</dcterms:created>
  <dcterms:modified xsi:type="dcterms:W3CDTF">2018-05-18T14:49:09Z</dcterms:modified>
</cp:coreProperties>
</file>